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968" autoAdjust="0"/>
  </p:normalViewPr>
  <p:slideViewPr>
    <p:cSldViewPr>
      <p:cViewPr>
        <p:scale>
          <a:sx n="96" d="100"/>
          <a:sy n="96" d="100"/>
        </p:scale>
        <p:origin x="-636"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E61FB3-A3C4-4DE5-B29C-98B6A4A73A04}" type="datetimeFigureOut">
              <a:rPr lang="es-ES" smtClean="0"/>
              <a:t>22/07/2021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3945C3-54D9-43DD-BAF0-20A0C5602153}" type="slidenum">
              <a:rPr lang="es-ES" smtClean="0"/>
              <a:t>‹Nº›</a:t>
            </a:fld>
            <a:endParaRPr lang="es-ES"/>
          </a:p>
        </p:txBody>
      </p:sp>
    </p:spTree>
    <p:extLst>
      <p:ext uri="{BB962C8B-B14F-4D97-AF65-F5344CB8AC3E}">
        <p14:creationId xmlns:p14="http://schemas.microsoft.com/office/powerpoint/2010/main" val="483306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FB3945C3-54D9-43DD-BAF0-20A0C5602153}" type="slidenum">
              <a:rPr lang="es-ES" smtClean="0"/>
              <a:t>1</a:t>
            </a:fld>
            <a:endParaRPr lang="es-ES"/>
          </a:p>
        </p:txBody>
      </p:sp>
    </p:spTree>
    <p:extLst>
      <p:ext uri="{BB962C8B-B14F-4D97-AF65-F5344CB8AC3E}">
        <p14:creationId xmlns:p14="http://schemas.microsoft.com/office/powerpoint/2010/main" val="3980511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7290A97-F6DE-422E-9A96-E9032C0DE7D5}" type="datetimeFigureOut">
              <a:rPr lang="es-ES" smtClean="0"/>
              <a:t>22/07/2021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D6895A1-32B9-490A-B0C5-ED81784F8B11}" type="slidenum">
              <a:rPr lang="es-ES" smtClean="0"/>
              <a:t>‹Nº›</a:t>
            </a:fld>
            <a:endParaRPr lang="es-ES"/>
          </a:p>
        </p:txBody>
      </p:sp>
    </p:spTree>
    <p:extLst>
      <p:ext uri="{BB962C8B-B14F-4D97-AF65-F5344CB8AC3E}">
        <p14:creationId xmlns:p14="http://schemas.microsoft.com/office/powerpoint/2010/main" val="4008605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7290A97-F6DE-422E-9A96-E9032C0DE7D5}" type="datetimeFigureOut">
              <a:rPr lang="es-ES" smtClean="0"/>
              <a:t>22/07/2021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D6895A1-32B9-490A-B0C5-ED81784F8B11}" type="slidenum">
              <a:rPr lang="es-ES" smtClean="0"/>
              <a:t>‹Nº›</a:t>
            </a:fld>
            <a:endParaRPr lang="es-ES"/>
          </a:p>
        </p:txBody>
      </p:sp>
    </p:spTree>
    <p:extLst>
      <p:ext uri="{BB962C8B-B14F-4D97-AF65-F5344CB8AC3E}">
        <p14:creationId xmlns:p14="http://schemas.microsoft.com/office/powerpoint/2010/main" val="1937192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7290A97-F6DE-422E-9A96-E9032C0DE7D5}" type="datetimeFigureOut">
              <a:rPr lang="es-ES" smtClean="0"/>
              <a:t>22/07/2021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D6895A1-32B9-490A-B0C5-ED81784F8B11}" type="slidenum">
              <a:rPr lang="es-ES" smtClean="0"/>
              <a:t>‹Nº›</a:t>
            </a:fld>
            <a:endParaRPr lang="es-ES"/>
          </a:p>
        </p:txBody>
      </p:sp>
    </p:spTree>
    <p:extLst>
      <p:ext uri="{BB962C8B-B14F-4D97-AF65-F5344CB8AC3E}">
        <p14:creationId xmlns:p14="http://schemas.microsoft.com/office/powerpoint/2010/main" val="1565404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7290A97-F6DE-422E-9A96-E9032C0DE7D5}" type="datetimeFigureOut">
              <a:rPr lang="es-ES" smtClean="0"/>
              <a:t>22/07/2021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D6895A1-32B9-490A-B0C5-ED81784F8B11}" type="slidenum">
              <a:rPr lang="es-ES" smtClean="0"/>
              <a:t>‹Nº›</a:t>
            </a:fld>
            <a:endParaRPr lang="es-ES"/>
          </a:p>
        </p:txBody>
      </p:sp>
    </p:spTree>
    <p:extLst>
      <p:ext uri="{BB962C8B-B14F-4D97-AF65-F5344CB8AC3E}">
        <p14:creationId xmlns:p14="http://schemas.microsoft.com/office/powerpoint/2010/main" val="2614959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7290A97-F6DE-422E-9A96-E9032C0DE7D5}" type="datetimeFigureOut">
              <a:rPr lang="es-ES" smtClean="0"/>
              <a:t>22/07/2021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D6895A1-32B9-490A-B0C5-ED81784F8B11}" type="slidenum">
              <a:rPr lang="es-ES" smtClean="0"/>
              <a:t>‹Nº›</a:t>
            </a:fld>
            <a:endParaRPr lang="es-ES"/>
          </a:p>
        </p:txBody>
      </p:sp>
    </p:spTree>
    <p:extLst>
      <p:ext uri="{BB962C8B-B14F-4D97-AF65-F5344CB8AC3E}">
        <p14:creationId xmlns:p14="http://schemas.microsoft.com/office/powerpoint/2010/main" val="828422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7290A97-F6DE-422E-9A96-E9032C0DE7D5}" type="datetimeFigureOut">
              <a:rPr lang="es-ES" smtClean="0"/>
              <a:t>22/07/2021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D6895A1-32B9-490A-B0C5-ED81784F8B11}" type="slidenum">
              <a:rPr lang="es-ES" smtClean="0"/>
              <a:t>‹Nº›</a:t>
            </a:fld>
            <a:endParaRPr lang="es-ES"/>
          </a:p>
        </p:txBody>
      </p:sp>
    </p:spTree>
    <p:extLst>
      <p:ext uri="{BB962C8B-B14F-4D97-AF65-F5344CB8AC3E}">
        <p14:creationId xmlns:p14="http://schemas.microsoft.com/office/powerpoint/2010/main" val="12852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7290A97-F6DE-422E-9A96-E9032C0DE7D5}" type="datetimeFigureOut">
              <a:rPr lang="es-ES" smtClean="0"/>
              <a:t>22/07/2021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D6895A1-32B9-490A-B0C5-ED81784F8B11}" type="slidenum">
              <a:rPr lang="es-ES" smtClean="0"/>
              <a:t>‹Nº›</a:t>
            </a:fld>
            <a:endParaRPr lang="es-ES"/>
          </a:p>
        </p:txBody>
      </p:sp>
    </p:spTree>
    <p:extLst>
      <p:ext uri="{BB962C8B-B14F-4D97-AF65-F5344CB8AC3E}">
        <p14:creationId xmlns:p14="http://schemas.microsoft.com/office/powerpoint/2010/main" val="353896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7290A97-F6DE-422E-9A96-E9032C0DE7D5}" type="datetimeFigureOut">
              <a:rPr lang="es-ES" smtClean="0"/>
              <a:t>22/07/2021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D6895A1-32B9-490A-B0C5-ED81784F8B11}" type="slidenum">
              <a:rPr lang="es-ES" smtClean="0"/>
              <a:t>‹Nº›</a:t>
            </a:fld>
            <a:endParaRPr lang="es-ES"/>
          </a:p>
        </p:txBody>
      </p:sp>
    </p:spTree>
    <p:extLst>
      <p:ext uri="{BB962C8B-B14F-4D97-AF65-F5344CB8AC3E}">
        <p14:creationId xmlns:p14="http://schemas.microsoft.com/office/powerpoint/2010/main" val="3888147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7290A97-F6DE-422E-9A96-E9032C0DE7D5}" type="datetimeFigureOut">
              <a:rPr lang="es-ES" smtClean="0"/>
              <a:t>22/07/2021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D6895A1-32B9-490A-B0C5-ED81784F8B11}" type="slidenum">
              <a:rPr lang="es-ES" smtClean="0"/>
              <a:t>‹Nº›</a:t>
            </a:fld>
            <a:endParaRPr lang="es-ES"/>
          </a:p>
        </p:txBody>
      </p:sp>
    </p:spTree>
    <p:extLst>
      <p:ext uri="{BB962C8B-B14F-4D97-AF65-F5344CB8AC3E}">
        <p14:creationId xmlns:p14="http://schemas.microsoft.com/office/powerpoint/2010/main" val="35271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7290A97-F6DE-422E-9A96-E9032C0DE7D5}" type="datetimeFigureOut">
              <a:rPr lang="es-ES" smtClean="0"/>
              <a:t>22/07/2021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D6895A1-32B9-490A-B0C5-ED81784F8B11}" type="slidenum">
              <a:rPr lang="es-ES" smtClean="0"/>
              <a:t>‹Nº›</a:t>
            </a:fld>
            <a:endParaRPr lang="es-ES"/>
          </a:p>
        </p:txBody>
      </p:sp>
    </p:spTree>
    <p:extLst>
      <p:ext uri="{BB962C8B-B14F-4D97-AF65-F5344CB8AC3E}">
        <p14:creationId xmlns:p14="http://schemas.microsoft.com/office/powerpoint/2010/main" val="866304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7290A97-F6DE-422E-9A96-E9032C0DE7D5}" type="datetimeFigureOut">
              <a:rPr lang="es-ES" smtClean="0"/>
              <a:t>22/07/2021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D6895A1-32B9-490A-B0C5-ED81784F8B11}" type="slidenum">
              <a:rPr lang="es-ES" smtClean="0"/>
              <a:t>‹Nº›</a:t>
            </a:fld>
            <a:endParaRPr lang="es-ES"/>
          </a:p>
        </p:txBody>
      </p:sp>
    </p:spTree>
    <p:extLst>
      <p:ext uri="{BB962C8B-B14F-4D97-AF65-F5344CB8AC3E}">
        <p14:creationId xmlns:p14="http://schemas.microsoft.com/office/powerpoint/2010/main" val="482949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290A97-F6DE-422E-9A96-E9032C0DE7D5}" type="datetimeFigureOut">
              <a:rPr lang="es-ES" smtClean="0"/>
              <a:t>22/07/2021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895A1-32B9-490A-B0C5-ED81784F8B11}" type="slidenum">
              <a:rPr lang="es-ES" smtClean="0"/>
              <a:t>‹Nº›</a:t>
            </a:fld>
            <a:endParaRPr lang="es-ES"/>
          </a:p>
        </p:txBody>
      </p:sp>
    </p:spTree>
    <p:extLst>
      <p:ext uri="{BB962C8B-B14F-4D97-AF65-F5344CB8AC3E}">
        <p14:creationId xmlns:p14="http://schemas.microsoft.com/office/powerpoint/2010/main" val="1333694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somos.vicencianos.org/" TargetMode="External"/><Relationship Id="rId2" Type="http://schemas.openxmlformats.org/officeDocument/2006/relationships/hyperlink" Target="http://www.catholic.net/"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332656"/>
            <a:ext cx="7630616" cy="578495"/>
          </a:xfrm>
        </p:spPr>
        <p:txBody>
          <a:bodyPr>
            <a:normAutofit fontScale="90000"/>
          </a:bodyPr>
          <a:lstStyle/>
          <a:p>
            <a:r>
              <a:rPr lang="es-ES" sz="3600" dirty="0" smtClean="0"/>
              <a:t>SOR MARIA LUISA BERMUDEZ RUIZ</a:t>
            </a:r>
            <a:endParaRPr lang="es-ES" sz="3600" dirty="0"/>
          </a:p>
        </p:txBody>
      </p:sp>
      <p:sp>
        <p:nvSpPr>
          <p:cNvPr id="3" name="2 Subtítulo"/>
          <p:cNvSpPr>
            <a:spLocks noGrp="1"/>
          </p:cNvSpPr>
          <p:nvPr>
            <p:ph type="subTitle" idx="1"/>
          </p:nvPr>
        </p:nvSpPr>
        <p:spPr>
          <a:xfrm>
            <a:off x="251520" y="980728"/>
            <a:ext cx="6264696" cy="5688632"/>
          </a:xfrm>
        </p:spPr>
        <p:txBody>
          <a:bodyPr>
            <a:normAutofit/>
          </a:bodyPr>
          <a:lstStyle/>
          <a:p>
            <a:pPr algn="l"/>
            <a:r>
              <a:rPr lang="es-ES" sz="1600" b="1" dirty="0" smtClean="0"/>
              <a:t>Nombre Civil: </a:t>
            </a:r>
            <a:r>
              <a:rPr lang="es-ES" sz="1600" dirty="0" smtClean="0"/>
              <a:t>María Luisa</a:t>
            </a:r>
          </a:p>
          <a:p>
            <a:pPr algn="l"/>
            <a:r>
              <a:rPr lang="es-ES" sz="1600" b="1" dirty="0" smtClean="0"/>
              <a:t>Fecha de Nacimiento: </a:t>
            </a:r>
            <a:r>
              <a:rPr lang="es-ES" sz="1600" dirty="0" smtClean="0"/>
              <a:t>10/10/1897</a:t>
            </a:r>
          </a:p>
          <a:p>
            <a:pPr algn="l"/>
            <a:r>
              <a:rPr lang="es-ES" sz="1600" b="1" dirty="0" smtClean="0"/>
              <a:t>Lugar de Nacimiento: </a:t>
            </a:r>
            <a:r>
              <a:rPr lang="es-ES" sz="1600" dirty="0" smtClean="0"/>
              <a:t>San Pelayo de </a:t>
            </a:r>
            <a:r>
              <a:rPr lang="es-ES" sz="1600" dirty="0" err="1" smtClean="0"/>
              <a:t>Sabugueira</a:t>
            </a:r>
            <a:r>
              <a:rPr lang="es-ES" sz="1600" dirty="0" smtClean="0"/>
              <a:t> (Coruña)</a:t>
            </a:r>
          </a:p>
          <a:p>
            <a:pPr algn="l"/>
            <a:r>
              <a:rPr lang="es-ES" sz="1600" b="1" dirty="0" smtClean="0"/>
              <a:t>Sexo: </a:t>
            </a:r>
            <a:r>
              <a:rPr lang="es-ES" sz="1600" dirty="0" smtClean="0"/>
              <a:t>Mujer</a:t>
            </a:r>
          </a:p>
          <a:p>
            <a:pPr algn="l"/>
            <a:r>
              <a:rPr lang="es-ES" sz="1600" b="1" dirty="0" smtClean="0"/>
              <a:t>Fecha de Martirio: </a:t>
            </a:r>
            <a:r>
              <a:rPr lang="es-ES" sz="1600" dirty="0" smtClean="0"/>
              <a:t>8/8/1936</a:t>
            </a:r>
          </a:p>
          <a:p>
            <a:pPr algn="l"/>
            <a:r>
              <a:rPr lang="es-ES" sz="1600" b="1" dirty="0" smtClean="0"/>
              <a:t>Lugar del Martirio: </a:t>
            </a:r>
            <a:r>
              <a:rPr lang="es-ES" sz="1600" dirty="0" smtClean="0"/>
              <a:t>Almenara (Castellón)</a:t>
            </a:r>
          </a:p>
          <a:p>
            <a:pPr algn="just"/>
            <a:r>
              <a:rPr lang="es-ES" sz="1600" b="1" dirty="0" smtClean="0"/>
              <a:t>Orden: </a:t>
            </a:r>
            <a:r>
              <a:rPr lang="es-ES" sz="1600" dirty="0" smtClean="0"/>
              <a:t>Hijas de la Caridad de San Vicente de Paúl</a:t>
            </a:r>
          </a:p>
          <a:p>
            <a:pPr algn="l"/>
            <a:r>
              <a:rPr lang="es-ES" sz="1600" b="1" dirty="0" smtClean="0"/>
              <a:t>Datos Biográficos Resumidos:</a:t>
            </a:r>
          </a:p>
          <a:p>
            <a:pPr algn="l"/>
            <a:r>
              <a:rPr lang="es-ES" sz="1600" dirty="0" smtClean="0"/>
              <a:t>Sus padres eran oriundos de la nobleza. El escudo de la familia lleva una cruz y una inscripción AVE MARIA, prueba de la religiosidad y carácter cristiano de la familia.</a:t>
            </a:r>
          </a:p>
          <a:p>
            <a:pPr algn="just"/>
            <a:r>
              <a:rPr lang="es-ES" sz="1600" dirty="0" smtClean="0"/>
              <a:t>Sor María Luisa tenía otra hermana, dos años más joven que ella, que también fue Hija de la Caridad. Se llamaba Sor Asunción Bermúdez Ruíz, ambas fueron educadas en el colegio que las Hijas de la Caridad tenían en Santiago de Compostela y allí percibieron el amor a los pobres y la llamada de Dios para ser continuadoras de la misión de Jesucristo entre los pobres.</a:t>
            </a:r>
          </a:p>
          <a:p>
            <a:pPr algn="just"/>
            <a:r>
              <a:rPr lang="es-ES" sz="1600" dirty="0" smtClean="0"/>
              <a:t>M Luisa hizo la prueba o </a:t>
            </a:r>
            <a:r>
              <a:rPr lang="es-ES" sz="1600" dirty="0" err="1" smtClean="0"/>
              <a:t>postulantado</a:t>
            </a:r>
            <a:r>
              <a:rPr lang="es-ES" sz="1600" dirty="0" smtClean="0"/>
              <a:t> en el Asilo de San Blas de Madrid y el día 30/8/1917, ingresó en la Compañía.</a:t>
            </a:r>
          </a:p>
          <a:p>
            <a:pPr algn="just"/>
            <a:endParaRPr lang="es-ES" sz="1600" dirty="0" smtClean="0"/>
          </a:p>
          <a:p>
            <a:pPr algn="l"/>
            <a:endParaRPr lang="es-ES" sz="1400" b="1" dirty="0"/>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41265" y="1844824"/>
            <a:ext cx="1752195" cy="2628292"/>
          </a:xfrm>
          <a:prstGeom prst="rect">
            <a:avLst/>
          </a:prstGeom>
        </p:spPr>
      </p:pic>
    </p:spTree>
    <p:extLst>
      <p:ext uri="{BB962C8B-B14F-4D97-AF65-F5344CB8AC3E}">
        <p14:creationId xmlns:p14="http://schemas.microsoft.com/office/powerpoint/2010/main" val="1685118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827584" y="476672"/>
            <a:ext cx="7558608" cy="650503"/>
          </a:xfrm>
        </p:spPr>
        <p:txBody>
          <a:bodyPr>
            <a:normAutofit/>
          </a:bodyPr>
          <a:lstStyle/>
          <a:p>
            <a:r>
              <a:rPr lang="es-ES" sz="3600" dirty="0" smtClean="0"/>
              <a:t>SOR MARIA LUISA BERMUDEZ RUIZ</a:t>
            </a:r>
            <a:endParaRPr lang="es-ES" sz="3600" dirty="0"/>
          </a:p>
        </p:txBody>
      </p:sp>
      <p:sp>
        <p:nvSpPr>
          <p:cNvPr id="5" name="4 Subtítulo"/>
          <p:cNvSpPr>
            <a:spLocks noGrp="1"/>
          </p:cNvSpPr>
          <p:nvPr>
            <p:ph type="subTitle" idx="1"/>
          </p:nvPr>
        </p:nvSpPr>
        <p:spPr>
          <a:xfrm>
            <a:off x="251520" y="1412776"/>
            <a:ext cx="6336704" cy="5256584"/>
          </a:xfrm>
        </p:spPr>
        <p:txBody>
          <a:bodyPr>
            <a:normAutofit/>
          </a:bodyPr>
          <a:lstStyle/>
          <a:p>
            <a:pPr algn="just"/>
            <a:r>
              <a:rPr lang="es-ES" sz="1600" dirty="0" smtClean="0"/>
              <a:t>Maestra ejemplar</a:t>
            </a:r>
          </a:p>
          <a:p>
            <a:pPr algn="just"/>
            <a:r>
              <a:rPr lang="es-ES" sz="1600" dirty="0" smtClean="0"/>
              <a:t>Terminado el tiempo de formación inicial, fue destinada a casas dedicadas a la educación de los niños pequeños. Tenía un don especial para ellos, pues había cursado los estudios de magisterio y era una excelente maestra </a:t>
            </a:r>
            <a:r>
              <a:rPr lang="es-ES" sz="1600" dirty="0" err="1" smtClean="0"/>
              <a:t>parvulista</a:t>
            </a:r>
            <a:r>
              <a:rPr lang="es-ES" sz="1600" dirty="0" smtClean="0"/>
              <a:t>. Se manifestaba dulce en el trabajo, cariñosa en la relación, acogedora en la clase y con mucha compasión tanto hacia los niños, como hacia sus familias. Les gustaba hacer labores. </a:t>
            </a:r>
          </a:p>
          <a:p>
            <a:pPr algn="just"/>
            <a:r>
              <a:rPr lang="es-ES" sz="1600" dirty="0" smtClean="0"/>
              <a:t>Destinos:</a:t>
            </a:r>
          </a:p>
          <a:p>
            <a:pPr algn="just"/>
            <a:r>
              <a:rPr lang="es-ES" sz="1600" dirty="0" smtClean="0"/>
              <a:t>1918 – Residencia de Niños Santa Eulalia de Barcelona</a:t>
            </a:r>
          </a:p>
          <a:p>
            <a:pPr algn="just"/>
            <a:r>
              <a:rPr lang="es-ES" sz="1600" dirty="0" smtClean="0"/>
              <a:t>1920 – Casa Cuna del Niño Jesús en Logroño</a:t>
            </a:r>
          </a:p>
          <a:p>
            <a:pPr algn="just"/>
            <a:r>
              <a:rPr lang="es-ES" sz="1600" dirty="0" smtClean="0"/>
              <a:t>1921 – Casa Caridad de Zaragoza</a:t>
            </a:r>
          </a:p>
          <a:p>
            <a:pPr algn="just"/>
            <a:r>
              <a:rPr lang="es-ES" sz="1600" dirty="0" smtClean="0"/>
              <a:t>Una vez repuesta de su enfermedad, fue destinada al Colegio – Asilo de las Mercedes (Madrid) en 1922.</a:t>
            </a:r>
          </a:p>
          <a:p>
            <a:pPr algn="just"/>
            <a:r>
              <a:rPr lang="es-ES" sz="1600" dirty="0" smtClean="0"/>
              <a:t>1931 – Colegio Asilo de San Eugenio en Valencia, se encargaba del taller-obrador de costura para niñas.</a:t>
            </a:r>
          </a:p>
          <a:p>
            <a:pPr algn="just"/>
            <a:r>
              <a:rPr lang="es-ES" sz="1600" dirty="0" smtClean="0"/>
              <a:t>Era un alma de Dios, y su carácter dulce y compasivo le hacía sufrir mucho. En la Comunidad se manifestaba piadosa, observante, fiel a las Reglas de la Compañía, y responsable en el desempeño de las tareas encomendadas.</a:t>
            </a:r>
          </a:p>
          <a:p>
            <a:pPr algn="just"/>
            <a:r>
              <a:rPr lang="es-ES" sz="1600" dirty="0" smtClean="0"/>
              <a:t>Contaba con 42 años de edad</a:t>
            </a:r>
          </a:p>
          <a:p>
            <a:pPr algn="just"/>
            <a:endParaRPr lang="es-ES" sz="1600"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1263" y="2492896"/>
            <a:ext cx="1752195" cy="2628292"/>
          </a:xfrm>
          <a:prstGeom prst="rect">
            <a:avLst/>
          </a:prstGeom>
        </p:spPr>
      </p:pic>
    </p:spTree>
    <p:extLst>
      <p:ext uri="{BB962C8B-B14F-4D97-AF65-F5344CB8AC3E}">
        <p14:creationId xmlns:p14="http://schemas.microsoft.com/office/powerpoint/2010/main" val="413654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83568" y="332656"/>
            <a:ext cx="7272808" cy="648071"/>
          </a:xfrm>
        </p:spPr>
        <p:txBody>
          <a:bodyPr>
            <a:normAutofit/>
          </a:bodyPr>
          <a:lstStyle/>
          <a:p>
            <a:r>
              <a:rPr lang="es-ES" sz="3600" dirty="0" smtClean="0"/>
              <a:t>SOR MARIA LUISA BERMUDEZ RUIZ</a:t>
            </a:r>
            <a:endParaRPr lang="es-ES" sz="3600" dirty="0"/>
          </a:p>
        </p:txBody>
      </p:sp>
      <p:sp>
        <p:nvSpPr>
          <p:cNvPr id="5" name="4 Subtítulo"/>
          <p:cNvSpPr>
            <a:spLocks noGrp="1"/>
          </p:cNvSpPr>
          <p:nvPr>
            <p:ph type="subTitle" idx="1"/>
          </p:nvPr>
        </p:nvSpPr>
        <p:spPr>
          <a:xfrm>
            <a:off x="179512" y="1268760"/>
            <a:ext cx="6480720" cy="5112568"/>
          </a:xfrm>
        </p:spPr>
        <p:txBody>
          <a:bodyPr>
            <a:normAutofit/>
          </a:bodyPr>
          <a:lstStyle/>
          <a:p>
            <a:pPr algn="l"/>
            <a:r>
              <a:rPr lang="es-ES" sz="1600" b="1" dirty="0" smtClean="0"/>
              <a:t>Datos Biográficos Extendidos:</a:t>
            </a:r>
          </a:p>
          <a:p>
            <a:pPr algn="l"/>
            <a:r>
              <a:rPr lang="es-ES" sz="1600" b="1" dirty="0" smtClean="0"/>
              <a:t>Martirio</a:t>
            </a:r>
          </a:p>
          <a:p>
            <a:pPr algn="just"/>
            <a:r>
              <a:rPr lang="es-ES" sz="1600" dirty="0"/>
              <a:t>Al llegar la persecución de 1936, las 12 hermanas que formaban la Comunidad recibieron la orden de desalojo y desahucio el 25 de julio, transmitida por unos milicianos comunistas de Valencia que llegaron para hacerse cargo de la casa. Hombres y mujeres del Comité desahuciador trataron de aprender en una semana todos los oficios y así quedarse con el Asilo de San Eugenio. Una vez instalados, se posesionan de todo y despacharon a las Hermanas sin ningún miramiento. La Hermana superiora de la Comunidad, Sor Ignacia, distribuyó a las Hermanas de dos en dos en las diversas casas que generosamente se habían ofrecido para acogerlas. Sor Mª Luisa, con Sor Rosario y Sor Micaela pidieron ir juntas a Puzol, a la casa de un familiar de una de las Hermanas, donde había ya un sacerdote perseguido, acogido clandestinamente. Allí estuvieron refugiadas alrededor de tres semanas. Durante este tiempo, ella y sus dos compañeras tuvieron la suerte de poder participar en la Eucaristía a diario, de forma clandestina, como en las catacumbas. Pero los miembros extremistas del Comité comunista del pueblo, que estaban al acecho, las descubrieron. Enterados de que celebraban la Misa a diario con un sacerdote refugiado, decidieron a apresar a los cuatro y quitarlos la vida. Y fueron a buscarlos.</a:t>
            </a:r>
            <a:endParaRPr lang="es-ES" sz="1600" b="1" dirty="0"/>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4343" y="2564904"/>
            <a:ext cx="1752195" cy="2628292"/>
          </a:xfrm>
          <a:prstGeom prst="rect">
            <a:avLst/>
          </a:prstGeom>
        </p:spPr>
      </p:pic>
    </p:spTree>
    <p:extLst>
      <p:ext uri="{BB962C8B-B14F-4D97-AF65-F5344CB8AC3E}">
        <p14:creationId xmlns:p14="http://schemas.microsoft.com/office/powerpoint/2010/main" val="2852370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55576" y="620688"/>
            <a:ext cx="7630616" cy="650503"/>
          </a:xfrm>
        </p:spPr>
        <p:txBody>
          <a:bodyPr>
            <a:normAutofit/>
          </a:bodyPr>
          <a:lstStyle/>
          <a:p>
            <a:r>
              <a:rPr lang="es-ES" sz="3600" dirty="0" smtClean="0"/>
              <a:t>SOR MARIA LUISA BERMUDEZ RUIZ</a:t>
            </a:r>
            <a:endParaRPr lang="es-ES" sz="3600" dirty="0"/>
          </a:p>
        </p:txBody>
      </p:sp>
      <p:sp>
        <p:nvSpPr>
          <p:cNvPr id="5" name="4 Subtítulo"/>
          <p:cNvSpPr>
            <a:spLocks noGrp="1"/>
          </p:cNvSpPr>
          <p:nvPr>
            <p:ph type="subTitle" idx="1"/>
          </p:nvPr>
        </p:nvSpPr>
        <p:spPr>
          <a:xfrm>
            <a:off x="179512" y="1628800"/>
            <a:ext cx="6552728" cy="4176464"/>
          </a:xfrm>
        </p:spPr>
        <p:txBody>
          <a:bodyPr>
            <a:normAutofit/>
          </a:bodyPr>
          <a:lstStyle/>
          <a:p>
            <a:pPr algn="just"/>
            <a:r>
              <a:rPr lang="es-ES" sz="1600" dirty="0"/>
              <a:t>Era el 17 de agosto de 1936, a las 8 de la tarde. Los llevaron a la prisión y de allí al martirio. Como a Jesús de Nazaret, los llevaron a un huerto, campo de limoneros, cerca del cementerio de Benavides (Valencia). Primero mataron al sacerdote. Su delito: celebrar la Eucaristía en clandestinidad. Después se cebaron con las tres Hermanas, realizando con ellas toda clase de atropellos morales, para, finalmente, las matarlas acribillándolas a tiros. La noche del 17 al 18 de agosto la pasaron preparándose para el martirio, que veían venir de forma inminente. Habían participado en la Eucaristía al amanecer del día 17 y murieron en la mañana del día 18. Sor Rosario </a:t>
            </a:r>
            <a:r>
              <a:rPr lang="es-ES" sz="1600" dirty="0" err="1"/>
              <a:t>Ciércoles</a:t>
            </a:r>
            <a:r>
              <a:rPr lang="es-ES" sz="1600" dirty="0"/>
              <a:t> alentó a todos a aceptar el martirio como Jesucristo, perdonando a los perseguidores: Padre, perdónales porque no saben lo que hacen Así murieron Sor Mª Luisa Bermúdez y sus dos compañeras, más el sacerdote que las acompañaba.</a:t>
            </a:r>
            <a:r>
              <a:rPr lang="es-ES" sz="1600" dirty="0" smtClean="0"/>
              <a:t/>
            </a:r>
            <a:br>
              <a:rPr lang="es-ES" sz="1600" dirty="0" smtClean="0"/>
            </a:br>
            <a:endParaRPr lang="es-ES" sz="1600" dirty="0" smtClean="0"/>
          </a:p>
          <a:p>
            <a:pPr algn="just"/>
            <a:r>
              <a:rPr lang="es-ES" sz="1600" dirty="0" smtClean="0"/>
              <a:t>«</a:t>
            </a:r>
            <a:r>
              <a:rPr lang="es-ES" sz="1600" dirty="0"/>
              <a:t>Después de muchas averiguaciones, al venir la paz nos enteramos habían sido fusiladas, a las cinco de la mañana del 19 de agosto, en un huerto de naranjos, entre La Llosa y Al­menara, provincia de Castellón.»</a:t>
            </a: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2607450"/>
            <a:ext cx="1752195" cy="2628292"/>
          </a:xfrm>
          <a:prstGeom prst="rect">
            <a:avLst/>
          </a:prstGeom>
        </p:spPr>
      </p:pic>
    </p:spTree>
    <p:extLst>
      <p:ext uri="{BB962C8B-B14F-4D97-AF65-F5344CB8AC3E}">
        <p14:creationId xmlns:p14="http://schemas.microsoft.com/office/powerpoint/2010/main" val="4234939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971600" y="692697"/>
            <a:ext cx="6912768" cy="936104"/>
          </a:xfrm>
        </p:spPr>
        <p:txBody>
          <a:bodyPr>
            <a:normAutofit/>
          </a:bodyPr>
          <a:lstStyle/>
          <a:p>
            <a:r>
              <a:rPr lang="es-ES" sz="3600" dirty="0" smtClean="0"/>
              <a:t>SOR MARIA LUISA BERMUDEZ RUIZ</a:t>
            </a:r>
            <a:endParaRPr lang="es-ES" sz="3600" dirty="0"/>
          </a:p>
        </p:txBody>
      </p:sp>
      <p:sp>
        <p:nvSpPr>
          <p:cNvPr id="5" name="4 Subtítulo"/>
          <p:cNvSpPr>
            <a:spLocks noGrp="1"/>
          </p:cNvSpPr>
          <p:nvPr>
            <p:ph type="subTitle" idx="1"/>
          </p:nvPr>
        </p:nvSpPr>
        <p:spPr>
          <a:xfrm>
            <a:off x="323528" y="1772816"/>
            <a:ext cx="6336704" cy="3672408"/>
          </a:xfrm>
        </p:spPr>
        <p:txBody>
          <a:bodyPr>
            <a:normAutofit/>
          </a:bodyPr>
          <a:lstStyle/>
          <a:p>
            <a:pPr algn="l"/>
            <a:r>
              <a:rPr lang="es-ES" sz="1600" b="1" dirty="0" smtClean="0"/>
              <a:t>¿Dónde reposan sus restos mortales? </a:t>
            </a:r>
            <a:r>
              <a:rPr lang="es-ES" sz="1600" dirty="0" smtClean="0"/>
              <a:t>¿En el cementerio de Almenara (Castellón)?</a:t>
            </a:r>
            <a:endParaRPr lang="es-ES" sz="1600" b="1" dirty="0" smtClean="0"/>
          </a:p>
          <a:p>
            <a:pPr algn="l"/>
            <a:endParaRPr lang="es-ES" sz="1600" b="1" dirty="0"/>
          </a:p>
          <a:p>
            <a:pPr algn="l"/>
            <a:r>
              <a:rPr lang="es-ES" sz="1600" b="1" dirty="0" smtClean="0"/>
              <a:t>Fecha de Beatificación: </a:t>
            </a:r>
            <a:r>
              <a:rPr lang="es-ES" sz="1600" dirty="0" smtClean="0"/>
              <a:t>13 de octubre de 2013, en Tarragona</a:t>
            </a:r>
          </a:p>
          <a:p>
            <a:pPr algn="l"/>
            <a:endParaRPr lang="es-ES" sz="1600" b="1" dirty="0"/>
          </a:p>
          <a:p>
            <a:pPr algn="l"/>
            <a:r>
              <a:rPr lang="es-ES" sz="1600" b="1" dirty="0" smtClean="0"/>
              <a:t>Fecha de Canonización: </a:t>
            </a:r>
            <a:r>
              <a:rPr lang="es-ES" sz="1600" dirty="0" smtClean="0"/>
              <a:t>No está canonizada</a:t>
            </a:r>
          </a:p>
          <a:p>
            <a:pPr algn="l"/>
            <a:endParaRPr lang="es-ES" sz="1600" b="1" dirty="0"/>
          </a:p>
          <a:p>
            <a:pPr algn="l"/>
            <a:r>
              <a:rPr lang="es-ES" sz="1600" b="1" dirty="0" smtClean="0"/>
              <a:t>Fiesta Canónica: </a:t>
            </a:r>
            <a:r>
              <a:rPr lang="es-ES" sz="1600" dirty="0" smtClean="0"/>
              <a:t>18 de Agosto</a:t>
            </a:r>
          </a:p>
          <a:p>
            <a:pPr algn="l"/>
            <a:endParaRPr lang="es-ES" sz="1600" b="1" dirty="0"/>
          </a:p>
          <a:p>
            <a:pPr algn="l"/>
            <a:r>
              <a:rPr lang="es-ES" sz="1600" b="1" dirty="0" smtClean="0"/>
              <a:t>Fuentes:</a:t>
            </a:r>
          </a:p>
          <a:p>
            <a:pPr marL="285750" indent="-285750" algn="l">
              <a:buFont typeface="Arial" pitchFamily="34" charset="0"/>
              <a:buChar char="•"/>
            </a:pPr>
            <a:r>
              <a:rPr lang="es-ES" sz="1600" b="1" dirty="0" smtClean="0">
                <a:hlinkClick r:id="rId2"/>
              </a:rPr>
              <a:t>www.catholic.net</a:t>
            </a:r>
            <a:r>
              <a:rPr lang="es-ES" sz="1600" b="1" dirty="0" smtClean="0"/>
              <a:t> – Fuente: </a:t>
            </a:r>
            <a:r>
              <a:rPr lang="es-ES" sz="1600" b="1" dirty="0" smtClean="0">
                <a:hlinkClick r:id="rId3"/>
              </a:rPr>
              <a:t>www.somos.vicencianos.org</a:t>
            </a:r>
            <a:endParaRPr lang="es-ES" sz="1600" b="1" dirty="0" smtClean="0"/>
          </a:p>
          <a:p>
            <a:pPr marL="285750" indent="-285750" algn="l">
              <a:buFont typeface="Arial" pitchFamily="34" charset="0"/>
              <a:buChar char="•"/>
            </a:pPr>
            <a:endParaRPr lang="es-ES" sz="1600" b="1"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3762" y="2420888"/>
            <a:ext cx="1749425" cy="262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91129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871</Words>
  <Application>Microsoft Office PowerPoint</Application>
  <PresentationFormat>Presentación en pantalla (4:3)</PresentationFormat>
  <Paragraphs>42</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SOR MARIA LUISA BERMUDEZ RUIZ</vt:lpstr>
      <vt:lpstr>SOR MARIA LUISA BERMUDEZ RUIZ</vt:lpstr>
      <vt:lpstr>SOR MARIA LUISA BERMUDEZ RUIZ</vt:lpstr>
      <vt:lpstr>SOR MARIA LUISA BERMUDEZ RUIZ</vt:lpstr>
      <vt:lpstr>SOR MARIA LUISA BERMUDEZ RUIZ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 MARIA LUISA BERMUDEZ RUIZ</dc:title>
  <dc:creator>MARIA DEL PILAR PASCUAL ALBALATE</dc:creator>
  <cp:lastModifiedBy>MARIA DEL PILAR PASCUAL ALBALATE</cp:lastModifiedBy>
  <cp:revision>5</cp:revision>
  <dcterms:created xsi:type="dcterms:W3CDTF">2021-07-22T10:54:30Z</dcterms:created>
  <dcterms:modified xsi:type="dcterms:W3CDTF">2021-07-22T11:39:15Z</dcterms:modified>
</cp:coreProperties>
</file>