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>
        <p:scale>
          <a:sx n="96" d="100"/>
          <a:sy n="96" d="100"/>
        </p:scale>
        <p:origin x="-69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2147B-9668-424C-9326-908D06BA54B5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7AA52-3532-400F-A263-8E40B487BF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094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7AA52-3532-400F-A263-8E40B487BF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223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9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52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3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013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467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7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92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962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33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41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12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6594F-9C83-4A54-9F71-1339A90ADE83}" type="datetimeFigureOut">
              <a:rPr lang="es-ES" smtClean="0"/>
              <a:t>20/07/2021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B9B83-515A-434A-857B-437B138067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478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catholic.ne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486600" cy="722511"/>
          </a:xfrm>
        </p:spPr>
        <p:txBody>
          <a:bodyPr>
            <a:normAutofit/>
          </a:bodyPr>
          <a:lstStyle/>
          <a:p>
            <a:r>
              <a:rPr lang="es-ES" sz="3600" dirty="0" smtClean="0"/>
              <a:t>GUILLERMO ALVAREZ QUEMADA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3160" y="1700808"/>
            <a:ext cx="6417071" cy="48965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sz="1600" b="1" dirty="0" smtClean="0"/>
              <a:t>Nombre Civil: </a:t>
            </a:r>
            <a:r>
              <a:rPr lang="es-ES" sz="1600" dirty="0" smtClean="0"/>
              <a:t>Guillermo</a:t>
            </a:r>
          </a:p>
          <a:p>
            <a:pPr algn="l"/>
            <a:r>
              <a:rPr lang="es-ES" sz="1600" b="1" dirty="0" smtClean="0"/>
              <a:t>Fecha de Nacimiento: </a:t>
            </a:r>
            <a:r>
              <a:rPr lang="es-ES" sz="1600" dirty="0" smtClean="0"/>
              <a:t>10/2/1890</a:t>
            </a:r>
          </a:p>
          <a:p>
            <a:pPr algn="l"/>
            <a:r>
              <a:rPr lang="es-ES" sz="1600" b="1" dirty="0" smtClean="0"/>
              <a:t>Lugar de Nacimiento: </a:t>
            </a:r>
            <a:r>
              <a:rPr lang="es-ES" sz="1600" dirty="0" smtClean="0"/>
              <a:t>Santa Cruz de la Salcedo (Burgos)</a:t>
            </a:r>
          </a:p>
          <a:p>
            <a:pPr algn="l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</a:p>
          <a:p>
            <a:pPr algn="l"/>
            <a:r>
              <a:rPr lang="es-ES" sz="1600" b="1" dirty="0" smtClean="0"/>
              <a:t>Fecha Martirio: </a:t>
            </a:r>
            <a:r>
              <a:rPr lang="es-ES" sz="1600" dirty="0" smtClean="0"/>
              <a:t>30/7/1936</a:t>
            </a:r>
          </a:p>
          <a:p>
            <a:pPr algn="l"/>
            <a:r>
              <a:rPr lang="es-ES" sz="1600" b="1" dirty="0" smtClean="0"/>
              <a:t>Lugar del Martirio: </a:t>
            </a:r>
            <a:r>
              <a:rPr lang="es-ES" sz="1600" dirty="0" smtClean="0"/>
              <a:t>Casa de Campo (Madrid)</a:t>
            </a:r>
          </a:p>
          <a:p>
            <a:pPr algn="l"/>
            <a:r>
              <a:rPr lang="es-ES" sz="1600" b="1" dirty="0" smtClean="0"/>
              <a:t>Orden: </a:t>
            </a:r>
            <a:r>
              <a:rPr lang="es-ES" sz="1600" dirty="0" smtClean="0"/>
              <a:t>Religiosos Profesos de los Hermanos de las Escuelas Cristianas La Salle</a:t>
            </a:r>
          </a:p>
          <a:p>
            <a:pPr algn="l"/>
            <a:r>
              <a:rPr lang="es-ES" sz="1600" b="1" dirty="0" smtClean="0"/>
              <a:t>Datos Biográficos resumidos: 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Marzo / 1905 – Ingresa en el noviciado Menor de Bujedo. Nueve meses después pasaba al noviciado.</a:t>
            </a:r>
          </a:p>
          <a:p>
            <a:pPr algn="just"/>
            <a:r>
              <a:rPr lang="es-ES" sz="1600" dirty="0" smtClean="0"/>
              <a:t>10/9/1907 – Hizo los primeros votos en Bujedo</a:t>
            </a:r>
          </a:p>
          <a:p>
            <a:pPr algn="just"/>
            <a:r>
              <a:rPr lang="es-ES" sz="1600" dirty="0" smtClean="0"/>
              <a:t>9/7/1921 – Emitió la profesión perpetua en Bujedo, y, recibió el nombre religioso de Hermano Oseas.</a:t>
            </a:r>
          </a:p>
          <a:p>
            <a:pPr algn="just"/>
            <a:r>
              <a:rPr lang="es-ES" sz="1600" dirty="0" smtClean="0"/>
              <a:t>En casa de formación tuvo mucha dificultad para los estudios, pero era piadoso y muy sensato, por lo cual el Director del Noviciado decidió que perseverara, aunque fuera para trabajos manuales. Al acabar los pocos meses de </a:t>
            </a:r>
            <a:r>
              <a:rPr lang="es-ES" sz="1600" dirty="0" err="1" smtClean="0"/>
              <a:t>Escolasticado</a:t>
            </a:r>
            <a:r>
              <a:rPr lang="es-ES" sz="1600" dirty="0" smtClean="0"/>
              <a:t>, fue nombrado ayudante del Hermano cocinero, en Bujedo, y pronto se hizo experto en cocina, por lo que pudo reemplazar al renombrado Hermano Arturo. </a:t>
            </a:r>
          </a:p>
          <a:p>
            <a:pPr algn="l"/>
            <a:endParaRPr lang="es-ES" sz="1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636912"/>
            <a:ext cx="201622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4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04856" cy="792088"/>
          </a:xfrm>
        </p:spPr>
        <p:txBody>
          <a:bodyPr>
            <a:normAutofit/>
          </a:bodyPr>
          <a:lstStyle/>
          <a:p>
            <a:r>
              <a:rPr lang="es-ES" sz="3600" dirty="0" smtClean="0"/>
              <a:t>GUILLERMO ALVAREZ QUEMADA</a:t>
            </a:r>
            <a:endParaRPr lang="es-ES" sz="3600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6120680" cy="5400600"/>
          </a:xfrm>
        </p:spPr>
        <p:txBody>
          <a:bodyPr>
            <a:normAutofit/>
          </a:bodyPr>
          <a:lstStyle/>
          <a:p>
            <a:pPr algn="just"/>
            <a:r>
              <a:rPr lang="es-ES" sz="1600" dirty="0" smtClean="0"/>
              <a:t>Después de ocho años fue enviado a la escuela de </a:t>
            </a:r>
            <a:r>
              <a:rPr lang="es-ES" sz="1600" dirty="0" err="1" smtClean="0"/>
              <a:t>Iturrilbe</a:t>
            </a:r>
            <a:r>
              <a:rPr lang="es-ES" sz="1600" dirty="0" smtClean="0"/>
              <a:t>, Bilbao, con el mismo empleo, que cumplió con plena satisfacción. Dos años después fue destinado a Griñón, donde estuvo cuatro años. Tuvo una breve estancia en Jerez, que dejó en él recuerdos imborrables, y que sintió mucho tener que dejar, para pasar al Asilo del Sagrado Corazón de Madrid. </a:t>
            </a:r>
            <a:endParaRPr lang="es-ES" sz="1600" dirty="0"/>
          </a:p>
          <a:p>
            <a:pPr algn="just"/>
            <a:r>
              <a:rPr lang="es-ES" sz="1600" dirty="0" smtClean="0"/>
              <a:t>En 1934 fue llamado a </a:t>
            </a:r>
            <a:r>
              <a:rPr lang="es-ES" sz="1600" dirty="0" err="1" smtClean="0"/>
              <a:t>Lemberg</a:t>
            </a:r>
            <a:r>
              <a:rPr lang="es-ES" sz="1600" dirty="0" smtClean="0"/>
              <a:t> </a:t>
            </a:r>
            <a:r>
              <a:rPr lang="es-ES" sz="1600" dirty="0" err="1" smtClean="0"/>
              <a:t>Lez-Hal</a:t>
            </a:r>
            <a:r>
              <a:rPr lang="es-ES" sz="1600" dirty="0" smtClean="0"/>
              <a:t> (Bélgica) El empleo no era dificultad, pero sí la lengua, por lo cual no estuvo más que un año y regresó a España y fue destinado al </a:t>
            </a:r>
            <a:r>
              <a:rPr lang="es-ES" sz="1600" dirty="0" err="1" smtClean="0"/>
              <a:t>Escolasticado</a:t>
            </a:r>
            <a:r>
              <a:rPr lang="es-ES" sz="1600" dirty="0" smtClean="0"/>
              <a:t> Universitario de Zaragoza, como ecónomo. Se encargó de habilitar la casa, antes incluso de que llegara el Director</a:t>
            </a:r>
            <a:r>
              <a:rPr lang="es-ES" sz="1600" dirty="0" smtClean="0"/>
              <a:t>.</a:t>
            </a:r>
          </a:p>
          <a:p>
            <a:pPr algn="just"/>
            <a:endParaRPr lang="es-ES" sz="1600" dirty="0"/>
          </a:p>
          <a:p>
            <a:pPr algn="just"/>
            <a:r>
              <a:rPr lang="es-ES" sz="1600" smtClean="0"/>
              <a:t>Contaba con 46 años de edad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772816"/>
            <a:ext cx="201622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558608" cy="57849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GUILLERMO ALVAREZ QUEMADA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51520" y="1127820"/>
            <a:ext cx="6336704" cy="3312368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1600" dirty="0" smtClean="0"/>
              <a:t>Datos Biográficos Extendidos:</a:t>
            </a:r>
          </a:p>
          <a:p>
            <a:pPr algn="just"/>
            <a:r>
              <a:rPr lang="es-ES" sz="1600" dirty="0" smtClean="0"/>
              <a:t>En Julio de 1936 fue a la Procura de Madrid para sustituir al cocinero que iba a hacer un retiro en Bujedo. Pocos días llevaba en la casa cuando la persecución religiosa se desató en Madrid, y él fue una de las víctimas escogidas por Dios.</a:t>
            </a:r>
          </a:p>
          <a:p>
            <a:pPr algn="just"/>
            <a:endParaRPr lang="es-ES" sz="1600" dirty="0"/>
          </a:p>
          <a:p>
            <a:pPr algn="just"/>
            <a:r>
              <a:rPr lang="es-ES" sz="1600" b="1" dirty="0" smtClean="0"/>
              <a:t>Martirio</a:t>
            </a:r>
            <a:r>
              <a:rPr lang="es-ES" sz="1600" dirty="0" smtClean="0"/>
              <a:t>: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Un grupo de milicianos comunistas se presentó en la casa con la excusa de tener que inspeccionarla porque había armas y dinero escondidos. </a:t>
            </a:r>
            <a:r>
              <a:rPr lang="es-ES" sz="1600" dirty="0" err="1" smtClean="0"/>
              <a:t>Gtras</a:t>
            </a:r>
            <a:r>
              <a:rPr lang="es-ES" sz="1600" dirty="0" smtClean="0"/>
              <a:t> el interrogatorio subieron a los hermanos a un camión y los llevaron a una zona de Madrid llamada Casa de Campo, donde los fusilaron. Los otros Hermanos pertenecían a estas escuelas de Madrid. Fueron perseguidos y corrieron la misma suerte que sus hermanos.</a:t>
            </a:r>
            <a:endParaRPr lang="es-ES" sz="1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199" y="1412776"/>
            <a:ext cx="201622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560840" cy="792088"/>
          </a:xfrm>
        </p:spPr>
        <p:txBody>
          <a:bodyPr>
            <a:normAutofit/>
          </a:bodyPr>
          <a:lstStyle/>
          <a:p>
            <a:r>
              <a:rPr lang="es-ES" sz="3600" dirty="0" smtClean="0"/>
              <a:t>GUILLERMO ALVAREZ QUEMADA</a:t>
            </a:r>
            <a:endParaRPr lang="es-ES" sz="3600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6336704" cy="4104456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¿En qué lugar reposan los restos mortales? </a:t>
            </a:r>
            <a:r>
              <a:rPr lang="es-ES" sz="1600" dirty="0" smtClean="0"/>
              <a:t>Madrid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Fecha de Beatificación: </a:t>
            </a:r>
            <a:r>
              <a:rPr lang="es-ES" sz="1600" dirty="0" smtClean="0"/>
              <a:t>13 de octubre de 2013 en Tarragona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Fecha de Canonización: </a:t>
            </a:r>
            <a:r>
              <a:rPr lang="es-ES" sz="1600" dirty="0" smtClean="0"/>
              <a:t>No está canonizado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Fecha Canónica: </a:t>
            </a:r>
            <a:r>
              <a:rPr lang="es-ES" sz="1600" dirty="0" smtClean="0"/>
              <a:t>30 de Julio y 6 de noviembre, Fiesta Mártires del Siglo XX en España</a:t>
            </a:r>
          </a:p>
          <a:p>
            <a:pPr algn="l"/>
            <a:endParaRPr lang="es-ES" sz="1600" b="1" dirty="0"/>
          </a:p>
          <a:p>
            <a:pPr algn="l"/>
            <a:r>
              <a:rPr lang="es-ES" sz="1600" b="1" dirty="0" smtClean="0"/>
              <a:t>Fuentes: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s-ES" sz="1600" b="1" dirty="0" smtClean="0">
                <a:hlinkClick r:id="rId2"/>
              </a:rPr>
              <a:t>www.catholic.net</a:t>
            </a:r>
            <a:endParaRPr lang="es-ES" sz="1600" b="1" dirty="0" smtClean="0"/>
          </a:p>
          <a:p>
            <a:pPr marL="285750" indent="-285750" algn="l">
              <a:buFont typeface="Arial" pitchFamily="34" charset="0"/>
              <a:buChar char="•"/>
            </a:pPr>
            <a:r>
              <a:rPr lang="es-ES" sz="1600" b="1" dirty="0" smtClean="0"/>
              <a:t>Lasalle.org/santidad-</a:t>
            </a:r>
            <a:r>
              <a:rPr lang="es-ES" sz="1600" b="1" dirty="0" err="1" smtClean="0"/>
              <a:t>lasaliana</a:t>
            </a:r>
            <a:r>
              <a:rPr lang="es-ES" sz="1600" b="1" dirty="0" smtClean="0"/>
              <a:t>/beatos-hermanos-</a:t>
            </a:r>
            <a:r>
              <a:rPr lang="es-ES" sz="1600" b="1" dirty="0" err="1" smtClean="0"/>
              <a:t>martires</a:t>
            </a:r>
            <a:endParaRPr lang="es-ES" sz="1600" b="1" dirty="0" smtClean="0"/>
          </a:p>
          <a:p>
            <a:pPr marL="285750" indent="-285750" algn="l">
              <a:buFont typeface="Arial" pitchFamily="34" charset="0"/>
              <a:buChar char="•"/>
            </a:pPr>
            <a:endParaRPr lang="es-ES" sz="1600" b="1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412776"/>
            <a:ext cx="2016224" cy="3024336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199" y="1412776"/>
            <a:ext cx="201622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3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499</Words>
  <Application>Microsoft Office PowerPoint</Application>
  <PresentationFormat>Presentación en pantalla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GUILLERMO ALVAREZ QUEMADA</vt:lpstr>
      <vt:lpstr>GUILLERMO ALVAREZ QUEMADA</vt:lpstr>
      <vt:lpstr>GUILLERMO ALVAREZ QUEMADA</vt:lpstr>
      <vt:lpstr>GUILLERMO ALVAREZ QUEMADA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GUILLERMO ALVAREZ QUEMADA</dc:title>
  <dc:creator>MARIA DEL PILAR PASCUAL ALBALATE</dc:creator>
  <cp:lastModifiedBy>MARIA DEL PILAR PASCUAL ALBALATE</cp:lastModifiedBy>
  <cp:revision>5</cp:revision>
  <dcterms:created xsi:type="dcterms:W3CDTF">2021-07-20T11:53:50Z</dcterms:created>
  <dcterms:modified xsi:type="dcterms:W3CDTF">2021-07-20T12:26:41Z</dcterms:modified>
</cp:coreProperties>
</file>