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 id="259"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FFFA2EE-4EC1-4D33-9832-F270CBF7EA58}" type="datetimeFigureOut">
              <a:rPr lang="es-ES" smtClean="0"/>
              <a:t>19/02/2022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EAF202-56BD-49CF-9E81-121A9B13F2AE}" type="slidenum">
              <a:rPr lang="es-ES" smtClean="0"/>
              <a:t>‹Nº›</a:t>
            </a:fld>
            <a:endParaRPr lang="es-ES"/>
          </a:p>
        </p:txBody>
      </p:sp>
    </p:spTree>
    <p:extLst>
      <p:ext uri="{BB962C8B-B14F-4D97-AF65-F5344CB8AC3E}">
        <p14:creationId xmlns:p14="http://schemas.microsoft.com/office/powerpoint/2010/main" val="2388062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FFFA2EE-4EC1-4D33-9832-F270CBF7EA58}" type="datetimeFigureOut">
              <a:rPr lang="es-ES" smtClean="0"/>
              <a:t>19/02/2022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EAF202-56BD-49CF-9E81-121A9B13F2AE}" type="slidenum">
              <a:rPr lang="es-ES" smtClean="0"/>
              <a:t>‹Nº›</a:t>
            </a:fld>
            <a:endParaRPr lang="es-ES"/>
          </a:p>
        </p:txBody>
      </p:sp>
    </p:spTree>
    <p:extLst>
      <p:ext uri="{BB962C8B-B14F-4D97-AF65-F5344CB8AC3E}">
        <p14:creationId xmlns:p14="http://schemas.microsoft.com/office/powerpoint/2010/main" val="506615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FFFA2EE-4EC1-4D33-9832-F270CBF7EA58}" type="datetimeFigureOut">
              <a:rPr lang="es-ES" smtClean="0"/>
              <a:t>19/02/2022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EAF202-56BD-49CF-9E81-121A9B13F2AE}" type="slidenum">
              <a:rPr lang="es-ES" smtClean="0"/>
              <a:t>‹Nº›</a:t>
            </a:fld>
            <a:endParaRPr lang="es-ES"/>
          </a:p>
        </p:txBody>
      </p:sp>
    </p:spTree>
    <p:extLst>
      <p:ext uri="{BB962C8B-B14F-4D97-AF65-F5344CB8AC3E}">
        <p14:creationId xmlns:p14="http://schemas.microsoft.com/office/powerpoint/2010/main" val="673343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FFFA2EE-4EC1-4D33-9832-F270CBF7EA58}" type="datetimeFigureOut">
              <a:rPr lang="es-ES" smtClean="0"/>
              <a:t>19/02/2022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EAF202-56BD-49CF-9E81-121A9B13F2AE}" type="slidenum">
              <a:rPr lang="es-ES" smtClean="0"/>
              <a:t>‹Nº›</a:t>
            </a:fld>
            <a:endParaRPr lang="es-ES"/>
          </a:p>
        </p:txBody>
      </p:sp>
    </p:spTree>
    <p:extLst>
      <p:ext uri="{BB962C8B-B14F-4D97-AF65-F5344CB8AC3E}">
        <p14:creationId xmlns:p14="http://schemas.microsoft.com/office/powerpoint/2010/main" val="876750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FFFA2EE-4EC1-4D33-9832-F270CBF7EA58}" type="datetimeFigureOut">
              <a:rPr lang="es-ES" smtClean="0"/>
              <a:t>19/02/2022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EAF202-56BD-49CF-9E81-121A9B13F2AE}" type="slidenum">
              <a:rPr lang="es-ES" smtClean="0"/>
              <a:t>‹Nº›</a:t>
            </a:fld>
            <a:endParaRPr lang="es-ES"/>
          </a:p>
        </p:txBody>
      </p:sp>
    </p:spTree>
    <p:extLst>
      <p:ext uri="{BB962C8B-B14F-4D97-AF65-F5344CB8AC3E}">
        <p14:creationId xmlns:p14="http://schemas.microsoft.com/office/powerpoint/2010/main" val="1836723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FFFA2EE-4EC1-4D33-9832-F270CBF7EA58}" type="datetimeFigureOut">
              <a:rPr lang="es-ES" smtClean="0"/>
              <a:t>19/02/2022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EAF202-56BD-49CF-9E81-121A9B13F2AE}" type="slidenum">
              <a:rPr lang="es-ES" smtClean="0"/>
              <a:t>‹Nº›</a:t>
            </a:fld>
            <a:endParaRPr lang="es-ES"/>
          </a:p>
        </p:txBody>
      </p:sp>
    </p:spTree>
    <p:extLst>
      <p:ext uri="{BB962C8B-B14F-4D97-AF65-F5344CB8AC3E}">
        <p14:creationId xmlns:p14="http://schemas.microsoft.com/office/powerpoint/2010/main" val="2440992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FFFA2EE-4EC1-4D33-9832-F270CBF7EA58}" type="datetimeFigureOut">
              <a:rPr lang="es-ES" smtClean="0"/>
              <a:t>19/02/2022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EAF202-56BD-49CF-9E81-121A9B13F2AE}" type="slidenum">
              <a:rPr lang="es-ES" smtClean="0"/>
              <a:t>‹Nº›</a:t>
            </a:fld>
            <a:endParaRPr lang="es-ES"/>
          </a:p>
        </p:txBody>
      </p:sp>
    </p:spTree>
    <p:extLst>
      <p:ext uri="{BB962C8B-B14F-4D97-AF65-F5344CB8AC3E}">
        <p14:creationId xmlns:p14="http://schemas.microsoft.com/office/powerpoint/2010/main" val="1507106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FFFA2EE-4EC1-4D33-9832-F270CBF7EA58}" type="datetimeFigureOut">
              <a:rPr lang="es-ES" smtClean="0"/>
              <a:t>19/02/2022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EAF202-56BD-49CF-9E81-121A9B13F2AE}" type="slidenum">
              <a:rPr lang="es-ES" smtClean="0"/>
              <a:t>‹Nº›</a:t>
            </a:fld>
            <a:endParaRPr lang="es-ES"/>
          </a:p>
        </p:txBody>
      </p:sp>
    </p:spTree>
    <p:extLst>
      <p:ext uri="{BB962C8B-B14F-4D97-AF65-F5344CB8AC3E}">
        <p14:creationId xmlns:p14="http://schemas.microsoft.com/office/powerpoint/2010/main" val="2023055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FFFA2EE-4EC1-4D33-9832-F270CBF7EA58}" type="datetimeFigureOut">
              <a:rPr lang="es-ES" smtClean="0"/>
              <a:t>19/02/2022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EAF202-56BD-49CF-9E81-121A9B13F2AE}" type="slidenum">
              <a:rPr lang="es-ES" smtClean="0"/>
              <a:t>‹Nº›</a:t>
            </a:fld>
            <a:endParaRPr lang="es-ES"/>
          </a:p>
        </p:txBody>
      </p:sp>
    </p:spTree>
    <p:extLst>
      <p:ext uri="{BB962C8B-B14F-4D97-AF65-F5344CB8AC3E}">
        <p14:creationId xmlns:p14="http://schemas.microsoft.com/office/powerpoint/2010/main" val="1340860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FFFA2EE-4EC1-4D33-9832-F270CBF7EA58}" type="datetimeFigureOut">
              <a:rPr lang="es-ES" smtClean="0"/>
              <a:t>19/02/2022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EAF202-56BD-49CF-9E81-121A9B13F2AE}" type="slidenum">
              <a:rPr lang="es-ES" smtClean="0"/>
              <a:t>‹Nº›</a:t>
            </a:fld>
            <a:endParaRPr lang="es-ES"/>
          </a:p>
        </p:txBody>
      </p:sp>
    </p:spTree>
    <p:extLst>
      <p:ext uri="{BB962C8B-B14F-4D97-AF65-F5344CB8AC3E}">
        <p14:creationId xmlns:p14="http://schemas.microsoft.com/office/powerpoint/2010/main" val="1565259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FFFA2EE-4EC1-4D33-9832-F270CBF7EA58}" type="datetimeFigureOut">
              <a:rPr lang="es-ES" smtClean="0"/>
              <a:t>19/02/2022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EAF202-56BD-49CF-9E81-121A9B13F2AE}" type="slidenum">
              <a:rPr lang="es-ES" smtClean="0"/>
              <a:t>‹Nº›</a:t>
            </a:fld>
            <a:endParaRPr lang="es-ES"/>
          </a:p>
        </p:txBody>
      </p:sp>
    </p:spTree>
    <p:extLst>
      <p:ext uri="{BB962C8B-B14F-4D97-AF65-F5344CB8AC3E}">
        <p14:creationId xmlns:p14="http://schemas.microsoft.com/office/powerpoint/2010/main" val="192675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FA2EE-4EC1-4D33-9832-F270CBF7EA58}" type="datetimeFigureOut">
              <a:rPr lang="es-ES" smtClean="0"/>
              <a:t>19/02/2022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EAF202-56BD-49CF-9E81-121A9B13F2AE}" type="slidenum">
              <a:rPr lang="es-ES" smtClean="0"/>
              <a:t>‹Nº›</a:t>
            </a:fld>
            <a:endParaRPr lang="es-ES"/>
          </a:p>
        </p:txBody>
      </p:sp>
    </p:spTree>
    <p:extLst>
      <p:ext uri="{BB962C8B-B14F-4D97-AF65-F5344CB8AC3E}">
        <p14:creationId xmlns:p14="http://schemas.microsoft.com/office/powerpoint/2010/main" val="713681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Eusebio </a:t>
            </a:r>
            <a:r>
              <a:rPr lang="es-ES" sz="3200" b="1" dirty="0"/>
              <a:t>Angulo Ayala</a:t>
            </a:r>
          </a:p>
        </p:txBody>
      </p:sp>
      <p:sp>
        <p:nvSpPr>
          <p:cNvPr id="3" name="2 Marcador de contenido"/>
          <p:cNvSpPr>
            <a:spLocks noGrp="1"/>
          </p:cNvSpPr>
          <p:nvPr>
            <p:ph idx="1"/>
          </p:nvPr>
        </p:nvSpPr>
        <p:spPr/>
        <p:txBody>
          <a:bodyPr>
            <a:normAutofit/>
          </a:bodyPr>
          <a:lstStyle/>
          <a:p>
            <a:pPr marL="0" indent="0">
              <a:buNone/>
            </a:pPr>
            <a:r>
              <a:rPr lang="es-ES" sz="1800" b="1" dirty="0" smtClean="0"/>
              <a:t>Nombre civil: </a:t>
            </a:r>
            <a:r>
              <a:rPr lang="es-ES" sz="1800" dirty="0" smtClean="0"/>
              <a:t>Eusebio.</a:t>
            </a:r>
          </a:p>
          <a:p>
            <a:pPr marL="0" indent="0">
              <a:buNone/>
            </a:pPr>
            <a:r>
              <a:rPr lang="es-ES" sz="1800" b="1" dirty="0" smtClean="0"/>
              <a:t>Fecha de nacimiento:</a:t>
            </a:r>
            <a:r>
              <a:rPr lang="es-ES" sz="1800" dirty="0" smtClean="0"/>
              <a:t>  </a:t>
            </a:r>
            <a:r>
              <a:rPr lang="es-ES" sz="1800" dirty="0"/>
              <a:t>14 de diciembre de 1894.</a:t>
            </a:r>
            <a:endParaRPr lang="es-ES" sz="1800" b="1" dirty="0" smtClean="0"/>
          </a:p>
          <a:p>
            <a:pPr marL="0" indent="0">
              <a:buNone/>
            </a:pPr>
            <a:r>
              <a:rPr lang="es-ES" sz="1800" b="1" dirty="0" smtClean="0"/>
              <a:t>Lugar de nacimiento: </a:t>
            </a:r>
            <a:r>
              <a:rPr lang="es-ES" sz="1800" dirty="0" smtClean="0"/>
              <a:t>Quintanilla (Ávila).</a:t>
            </a:r>
            <a:endParaRPr lang="es-ES" sz="1800" b="1" dirty="0" smtClean="0"/>
          </a:p>
          <a:p>
            <a:pPr marL="0" indent="0">
              <a:buNone/>
            </a:pPr>
            <a:r>
              <a:rPr lang="es-ES" sz="1800" b="1" dirty="0" smtClean="0"/>
              <a:t>Sexo:  </a:t>
            </a:r>
            <a:r>
              <a:rPr lang="es-ES" sz="1800" dirty="0" smtClean="0"/>
              <a:t>Varón.</a:t>
            </a:r>
          </a:p>
          <a:p>
            <a:pPr marL="0" indent="0">
              <a:buNone/>
            </a:pPr>
            <a:r>
              <a:rPr lang="es-ES" sz="1800" b="1" dirty="0" smtClean="0"/>
              <a:t>Fecha de martirio: </a:t>
            </a:r>
            <a:r>
              <a:rPr lang="es-ES" sz="1800" dirty="0"/>
              <a:t>30 de Julio de </a:t>
            </a:r>
            <a:r>
              <a:rPr lang="es-ES" sz="1800" dirty="0" smtClean="0"/>
              <a:t>1936.</a:t>
            </a:r>
            <a:endParaRPr lang="pt-BR" sz="1800" dirty="0" smtClean="0"/>
          </a:p>
          <a:p>
            <a:pPr marL="0" indent="0">
              <a:buNone/>
            </a:pPr>
            <a:r>
              <a:rPr lang="es-ES" sz="1800" b="1" dirty="0" smtClean="0"/>
              <a:t>Lugar del asesinato: </a:t>
            </a:r>
            <a:r>
              <a:rPr lang="es-ES" sz="1800" dirty="0"/>
              <a:t>"La China", de Madrid</a:t>
            </a:r>
            <a:endParaRPr lang="es-ES" sz="1800" b="1" dirty="0" smtClean="0"/>
          </a:p>
          <a:p>
            <a:pPr marL="0" indent="0">
              <a:buNone/>
            </a:pPr>
            <a:r>
              <a:rPr lang="es-ES" sz="1800" b="1" dirty="0" smtClean="0"/>
              <a:t>Orden:</a:t>
            </a:r>
            <a:r>
              <a:rPr lang="es-ES" sz="1800" dirty="0" smtClean="0"/>
              <a:t> </a:t>
            </a:r>
            <a:r>
              <a:rPr lang="es-ES" sz="1800" i="1" dirty="0"/>
              <a:t>Orden de los Carmelitas de la Antigua </a:t>
            </a:r>
            <a:r>
              <a:rPr lang="es-ES" sz="1800" i="1" dirty="0" smtClean="0"/>
              <a:t>Observancia</a:t>
            </a:r>
            <a:r>
              <a:rPr lang="es-ES" sz="1800" i="1" dirty="0"/>
              <a:t>.</a:t>
            </a:r>
            <a:endParaRPr lang="es-ES" sz="1800" dirty="0" smtClean="0"/>
          </a:p>
          <a:p>
            <a:pPr marL="0" indent="0">
              <a:buNone/>
            </a:pPr>
            <a:r>
              <a:rPr lang="es-ES" sz="1800" b="1" dirty="0" smtClean="0"/>
              <a:t>Datos biográficos </a:t>
            </a:r>
            <a:r>
              <a:rPr lang="es-ES" sz="1800" b="1" dirty="0" err="1" smtClean="0"/>
              <a:t>resumidos:</a:t>
            </a:r>
            <a:r>
              <a:rPr lang="es-ES" sz="1800" dirty="0" err="1"/>
              <a:t>La</a:t>
            </a:r>
            <a:r>
              <a:rPr lang="es-ES" sz="1800" dirty="0"/>
              <a:t> humilde aldea de Quintanilla, situada en el pintoresco valle de </a:t>
            </a:r>
            <a:r>
              <a:rPr lang="es-ES" sz="1800" dirty="0" err="1"/>
              <a:t>Valdegovia</a:t>
            </a:r>
            <a:r>
              <a:rPr lang="es-ES" sz="1800" dirty="0"/>
              <a:t>, ha dado varios de sus hijos al instituto de los Hermanos de las Escuelas Cristianas y entre ellos al Hno. Luis Victorio, nacido el 14 de diciembre de 1894. Ya le había precedido uno de sus hermanos, cuando, llamado por la gracia, pidió y obtuvo a los dieciséis años su admisión en el Noviciado Menor de Bujedo.</a:t>
            </a:r>
          </a:p>
        </p:txBody>
      </p:sp>
      <p:pic>
        <p:nvPicPr>
          <p:cNvPr id="1026" name="Picture 2" descr="C:\Users\ANDRES CESPEDES RUIZ\Desktop\luisvictor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614055"/>
            <a:ext cx="1270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173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Eusebio Angulo Ayala</a:t>
            </a:r>
            <a:endParaRPr lang="es-ES" sz="3200" b="1" dirty="0"/>
          </a:p>
        </p:txBody>
      </p:sp>
      <p:sp>
        <p:nvSpPr>
          <p:cNvPr id="3" name="2 Marcador de contenido"/>
          <p:cNvSpPr>
            <a:spLocks noGrp="1"/>
          </p:cNvSpPr>
          <p:nvPr>
            <p:ph idx="1"/>
          </p:nvPr>
        </p:nvSpPr>
        <p:spPr/>
        <p:txBody>
          <a:bodyPr>
            <a:normAutofit fontScale="92500" lnSpcReduction="10000"/>
          </a:bodyPr>
          <a:lstStyle/>
          <a:p>
            <a:pPr marL="0" indent="0">
              <a:buNone/>
            </a:pPr>
            <a:r>
              <a:rPr lang="es-ES" sz="1800" b="1" dirty="0" smtClean="0"/>
              <a:t>Biografía extendida: </a:t>
            </a:r>
            <a:r>
              <a:rPr lang="es-ES" sz="1800" dirty="0"/>
              <a:t>Su entereza de carácter le originó al principio </a:t>
            </a:r>
            <a:endParaRPr lang="es-ES" sz="1800" dirty="0" smtClean="0"/>
          </a:p>
          <a:p>
            <a:pPr marL="0" indent="0">
              <a:buNone/>
            </a:pPr>
            <a:r>
              <a:rPr lang="es-ES" sz="1800" dirty="0" smtClean="0"/>
              <a:t>serias </a:t>
            </a:r>
            <a:r>
              <a:rPr lang="es-ES" sz="1800" dirty="0"/>
              <a:t>dificultades. Sus profesores no lograban dominar su ruda y </a:t>
            </a:r>
            <a:endParaRPr lang="es-ES" sz="1800" dirty="0" smtClean="0"/>
          </a:p>
          <a:p>
            <a:pPr marL="0" indent="0">
              <a:buNone/>
            </a:pPr>
            <a:r>
              <a:rPr lang="es-ES" sz="1800" dirty="0" smtClean="0"/>
              <a:t>exuberante </a:t>
            </a:r>
            <a:r>
              <a:rPr lang="es-ES" sz="1800" dirty="0"/>
              <a:t>naturaleza; y aún pensaron en la devolución a su familia. </a:t>
            </a:r>
            <a:endParaRPr lang="es-ES" sz="1800" dirty="0" smtClean="0"/>
          </a:p>
          <a:p>
            <a:pPr marL="0" indent="0">
              <a:buNone/>
            </a:pPr>
            <a:r>
              <a:rPr lang="es-ES" sz="1800" dirty="0" smtClean="0"/>
              <a:t>Pero </a:t>
            </a:r>
            <a:r>
              <a:rPr lang="es-ES" sz="1800" dirty="0"/>
              <a:t>el Hno. Ludovico María, Director prudente que admiraba </a:t>
            </a:r>
            <a:endParaRPr lang="es-ES" sz="1800" dirty="0" smtClean="0"/>
          </a:p>
          <a:p>
            <a:pPr marL="0" indent="0">
              <a:buNone/>
            </a:pPr>
            <a:r>
              <a:rPr lang="es-ES" sz="1800" dirty="0" smtClean="0"/>
              <a:t>discretamente </a:t>
            </a:r>
            <a:r>
              <a:rPr lang="es-ES" sz="1800" dirty="0"/>
              <a:t>los esfuerzos de este joven en su propio vencimiento, </a:t>
            </a:r>
            <a:endParaRPr lang="es-ES" sz="1800" dirty="0" smtClean="0"/>
          </a:p>
          <a:p>
            <a:pPr marL="0" indent="0">
              <a:buNone/>
            </a:pPr>
            <a:r>
              <a:rPr lang="es-ES" sz="1800" dirty="0" smtClean="0"/>
              <a:t>respondió </a:t>
            </a:r>
            <a:r>
              <a:rPr lang="es-ES" sz="1800" dirty="0"/>
              <a:t>sencillamente: "Hermanos, tengan un poco de paciencia, </a:t>
            </a:r>
            <a:r>
              <a:rPr lang="es-ES" sz="1800" dirty="0" smtClean="0"/>
              <a:t>se </a:t>
            </a:r>
            <a:r>
              <a:rPr lang="es-ES" sz="1800" dirty="0"/>
              <a:t>lo </a:t>
            </a:r>
            <a:endParaRPr lang="es-ES" sz="1800" dirty="0" smtClean="0"/>
          </a:p>
          <a:p>
            <a:pPr marL="0" indent="0">
              <a:buNone/>
            </a:pPr>
            <a:r>
              <a:rPr lang="es-ES" sz="1800" dirty="0" smtClean="0"/>
              <a:t>ruego</a:t>
            </a:r>
            <a:r>
              <a:rPr lang="es-ES" sz="1800" dirty="0"/>
              <a:t>; tal vez tengamos un diamante, pero aún en bruto. La experiencia </a:t>
            </a:r>
            <a:endParaRPr lang="es-ES" sz="1800" dirty="0" smtClean="0"/>
          </a:p>
          <a:p>
            <a:pPr marL="0" indent="0">
              <a:buNone/>
            </a:pPr>
            <a:r>
              <a:rPr lang="es-ES" sz="1800" dirty="0" smtClean="0"/>
              <a:t>la </a:t>
            </a:r>
            <a:r>
              <a:rPr lang="es-ES" sz="1800" dirty="0"/>
              <a:t>dio la razón. El Aspirante se esforzó de tal modo, que dominó suficientemente su carácter para ser admitido al Noviciado donde gracias al examen particular, llevado con constancia y controlado por su Director, llegó a dominarse de tal modo que fue modelo de mansedumbre</a:t>
            </a:r>
            <a:r>
              <a:rPr lang="es-ES" sz="1800" dirty="0" smtClean="0"/>
              <a:t>.</a:t>
            </a:r>
            <a:r>
              <a:rPr lang="es-ES" sz="1800" dirty="0"/>
              <a:t> Después de sus años de formación, fue enviado a La Felguera, zona minera de Asturias, para ejercitarse allí en el apostolado con los niños. Progresó tanto que, sin tardar, pudo encargarse de las clases más adelantadas de la Escuela, donde ha dejado vivo recuerdo de bondad y a la vez de energía. Fuera del tiempo de clase, se ocupaba en preparar sus lecciones, en la corrección de los trabajos de casa y en sus estudios profesionales. Desde el principio se destacó como excelente profesor, celoso apóstol de la formación cristiana de sus alumnos.</a:t>
            </a:r>
          </a:p>
        </p:txBody>
      </p:sp>
      <p:pic>
        <p:nvPicPr>
          <p:cNvPr id="4" name="Picture 2" descr="C:\Users\ANDRES CESPEDES RUIZ\Desktop\luisvictor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614055"/>
            <a:ext cx="1270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210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Eusebio Angulo Ayala</a:t>
            </a:r>
            <a:endParaRPr lang="es-ES" sz="3200" dirty="0"/>
          </a:p>
        </p:txBody>
      </p:sp>
      <p:sp>
        <p:nvSpPr>
          <p:cNvPr id="3" name="2 Marcador de contenido"/>
          <p:cNvSpPr>
            <a:spLocks noGrp="1"/>
          </p:cNvSpPr>
          <p:nvPr>
            <p:ph idx="1"/>
          </p:nvPr>
        </p:nvSpPr>
        <p:spPr/>
        <p:txBody>
          <a:bodyPr>
            <a:normAutofit lnSpcReduction="10000"/>
          </a:bodyPr>
          <a:lstStyle/>
          <a:p>
            <a:pPr marL="0" indent="0">
              <a:buNone/>
            </a:pPr>
            <a:r>
              <a:rPr lang="es-ES" sz="1800" dirty="0"/>
              <a:t>Lejos de perjudicar su dedicación a su formación pedagógica e </a:t>
            </a:r>
            <a:endParaRPr lang="es-ES" sz="1800" dirty="0" smtClean="0"/>
          </a:p>
          <a:p>
            <a:pPr marL="0" indent="0">
              <a:buNone/>
            </a:pPr>
            <a:r>
              <a:rPr lang="es-ES" sz="1800" dirty="0" smtClean="0"/>
              <a:t>intelectual </a:t>
            </a:r>
            <a:r>
              <a:rPr lang="es-ES" sz="1800" dirty="0"/>
              <a:t>a sus ejercicios espirituales, el Hermano Luis Victorio </a:t>
            </a:r>
            <a:endParaRPr lang="es-ES" sz="1800" dirty="0" smtClean="0"/>
          </a:p>
          <a:p>
            <a:pPr marL="0" indent="0">
              <a:buNone/>
            </a:pPr>
            <a:r>
              <a:rPr lang="es-ES" sz="1800" dirty="0" smtClean="0"/>
              <a:t>era </a:t>
            </a:r>
            <a:r>
              <a:rPr lang="es-ES" sz="1800" dirty="0"/>
              <a:t>el primero en llegar a la lectura espiritual y a la oración. Después </a:t>
            </a:r>
            <a:endParaRPr lang="es-ES" sz="1800" dirty="0" smtClean="0"/>
          </a:p>
          <a:p>
            <a:pPr marL="0" indent="0">
              <a:buNone/>
            </a:pPr>
            <a:r>
              <a:rPr lang="es-ES" sz="1800" dirty="0" smtClean="0"/>
              <a:t>de </a:t>
            </a:r>
            <a:r>
              <a:rPr lang="es-ES" sz="1800" dirty="0"/>
              <a:t>siete años de trabajo asiduo en Asturias, fue atacado de dolores </a:t>
            </a:r>
            <a:endParaRPr lang="es-ES" sz="1800" dirty="0" smtClean="0"/>
          </a:p>
          <a:p>
            <a:pPr marL="0" indent="0">
              <a:buNone/>
            </a:pPr>
            <a:r>
              <a:rPr lang="es-ES" sz="1800" dirty="0" smtClean="0"/>
              <a:t>de </a:t>
            </a:r>
            <a:r>
              <a:rPr lang="es-ES" sz="1800" dirty="0"/>
              <a:t>estómago, que se resistieron a todos los remedios y fueron la </a:t>
            </a:r>
            <a:endParaRPr lang="es-ES" sz="1800" dirty="0" smtClean="0"/>
          </a:p>
          <a:p>
            <a:pPr marL="0" indent="0">
              <a:buNone/>
            </a:pPr>
            <a:r>
              <a:rPr lang="es-ES" sz="1800" dirty="0" smtClean="0"/>
              <a:t>cruz </a:t>
            </a:r>
            <a:r>
              <a:rPr lang="es-ES" sz="1800" dirty="0"/>
              <a:t>de su vida. Por ello los Superiores le enviaron al Colegio de </a:t>
            </a:r>
            <a:endParaRPr lang="es-ES" sz="1800" dirty="0" smtClean="0"/>
          </a:p>
          <a:p>
            <a:pPr marL="0" indent="0">
              <a:buNone/>
            </a:pPr>
            <a:r>
              <a:rPr lang="es-ES" sz="1800" dirty="0" smtClean="0"/>
              <a:t>Maravillas </a:t>
            </a:r>
            <a:r>
              <a:rPr lang="es-ES" sz="1800" dirty="0"/>
              <a:t>donde, con cuidados especiales, pudo dedicarse a </a:t>
            </a:r>
            <a:endParaRPr lang="es-ES" sz="1800" dirty="0" smtClean="0"/>
          </a:p>
          <a:p>
            <a:pPr marL="0" indent="0">
              <a:buNone/>
            </a:pPr>
            <a:r>
              <a:rPr lang="es-ES" sz="1800" dirty="0" smtClean="0"/>
              <a:t>diversos </a:t>
            </a:r>
            <a:r>
              <a:rPr lang="es-ES" sz="1800" dirty="0"/>
              <a:t>trabajos. Puntualísimo en todo, se adelantaba en algunos minutos en los lugares encomendados a su vigilancia. Y allí nada escapaba a su mirada atenta y benévola. ‛No quiero, decía, responder ante Dios de las faltas que se puedan cometer durante la vigilancia</a:t>
            </a:r>
            <a:r>
              <a:rPr lang="es-ES" sz="1800" dirty="0" smtClean="0"/>
              <a:t>.</a:t>
            </a:r>
            <a:r>
              <a:rPr lang="es-ES" sz="1800" dirty="0"/>
              <a:t> Después del Segundo Noviciado, el Hno. Luís Victorio fue nombrado Director de la Escuela de la </a:t>
            </a:r>
            <a:r>
              <a:rPr lang="es-ES" sz="1800" dirty="0" err="1"/>
              <a:t>lnmaculada</a:t>
            </a:r>
            <a:r>
              <a:rPr lang="es-ES" sz="1800" dirty="0"/>
              <a:t> Concepción, de Sevilla, donde ha dejado el mejor recuerdo. De entonces data la Asociación de Padres de Familia. Tuvo allí frecuentes contactos con el Cardenal </a:t>
            </a:r>
            <a:r>
              <a:rPr lang="es-ES" sz="1800" dirty="0" err="1"/>
              <a:t>Ilundain</a:t>
            </a:r>
            <a:r>
              <a:rPr lang="es-ES" sz="1800" dirty="0"/>
              <a:t>, fundador del establecimiento, quien quiso restablecer las clases destrozadas en los subversivos acontecimientos de 1931.</a:t>
            </a:r>
          </a:p>
        </p:txBody>
      </p:sp>
      <p:pic>
        <p:nvPicPr>
          <p:cNvPr id="4" name="Picture 2" descr="C:\Users\ANDRES CESPEDES RUIZ\Desktop\luisvictor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614055"/>
            <a:ext cx="1270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51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Eusebio Angulo Ayala</a:t>
            </a:r>
            <a:endParaRPr lang="es-ES" sz="3200" dirty="0"/>
          </a:p>
        </p:txBody>
      </p:sp>
      <p:sp>
        <p:nvSpPr>
          <p:cNvPr id="3" name="2 Marcador de contenido"/>
          <p:cNvSpPr>
            <a:spLocks noGrp="1"/>
          </p:cNvSpPr>
          <p:nvPr>
            <p:ph idx="1"/>
          </p:nvPr>
        </p:nvSpPr>
        <p:spPr/>
        <p:txBody>
          <a:bodyPr>
            <a:normAutofit lnSpcReduction="10000"/>
          </a:bodyPr>
          <a:lstStyle/>
          <a:p>
            <a:pPr marL="0" indent="0">
              <a:buNone/>
            </a:pPr>
            <a:r>
              <a:rPr lang="es-ES" sz="1800" dirty="0"/>
              <a:t>En Sevilla continuó su fraternal hospitalidad de Madrid, sin que </a:t>
            </a:r>
            <a:endParaRPr lang="es-ES" sz="1800" dirty="0" smtClean="0"/>
          </a:p>
          <a:p>
            <a:pPr marL="0" indent="0">
              <a:buNone/>
            </a:pPr>
            <a:r>
              <a:rPr lang="es-ES" sz="1800" dirty="0" smtClean="0"/>
              <a:t>el </a:t>
            </a:r>
            <a:r>
              <a:rPr lang="es-ES" sz="1800" dirty="0"/>
              <a:t>reglamento de la casa sufriera por ello lo más mínimo: los </a:t>
            </a:r>
            <a:endParaRPr lang="es-ES" sz="1800" dirty="0" smtClean="0"/>
          </a:p>
          <a:p>
            <a:pPr marL="0" indent="0">
              <a:buNone/>
            </a:pPr>
            <a:r>
              <a:rPr lang="es-ES" sz="1800" dirty="0" smtClean="0"/>
              <a:t>Hermanos </a:t>
            </a:r>
            <a:r>
              <a:rPr lang="es-ES" sz="1800" dirty="0"/>
              <a:t>visitantes debían seguir los diversos ejercicios de </a:t>
            </a:r>
            <a:r>
              <a:rPr lang="es-ES" sz="1800" dirty="0" smtClean="0"/>
              <a:t>la</a:t>
            </a:r>
          </a:p>
          <a:p>
            <a:pPr marL="0" indent="0">
              <a:buNone/>
            </a:pPr>
            <a:r>
              <a:rPr lang="es-ES" sz="1800" dirty="0" smtClean="0"/>
              <a:t> </a:t>
            </a:r>
            <a:r>
              <a:rPr lang="es-ES" sz="1800" dirty="0"/>
              <a:t>Comunidad, lo que hacían sin dificultad ante su cordial acogida. </a:t>
            </a:r>
            <a:endParaRPr lang="es-ES" sz="1800" dirty="0" smtClean="0"/>
          </a:p>
          <a:p>
            <a:pPr marL="0" indent="0">
              <a:buNone/>
            </a:pPr>
            <a:r>
              <a:rPr lang="es-ES" sz="1800" dirty="0" smtClean="0"/>
              <a:t>Atendía </a:t>
            </a:r>
            <a:r>
              <a:rPr lang="es-ES" sz="1800" dirty="0"/>
              <a:t>con el mismo empeño cuantas peticiones se le </a:t>
            </a:r>
            <a:r>
              <a:rPr lang="es-ES" sz="1800" dirty="0" smtClean="0"/>
              <a:t>hacían</a:t>
            </a:r>
          </a:p>
          <a:p>
            <a:pPr marL="0" indent="0">
              <a:buNone/>
            </a:pPr>
            <a:r>
              <a:rPr lang="es-ES" sz="1800" dirty="0" smtClean="0"/>
              <a:t> </a:t>
            </a:r>
            <a:r>
              <a:rPr lang="es-ES" sz="1800" dirty="0"/>
              <a:t>por carta, de acuerdo con las indicaciones de los Superiores. </a:t>
            </a:r>
            <a:endParaRPr lang="es-ES" sz="1800" dirty="0" smtClean="0"/>
          </a:p>
          <a:p>
            <a:pPr marL="0" indent="0">
              <a:buNone/>
            </a:pPr>
            <a:r>
              <a:rPr lang="es-ES" sz="1800" dirty="0" smtClean="0"/>
              <a:t>Así </a:t>
            </a:r>
            <a:r>
              <a:rPr lang="es-ES" sz="1800" dirty="0"/>
              <a:t>aseguraba los lazos de fraterna caridad. De lo que precede</a:t>
            </a:r>
            <a:r>
              <a:rPr lang="es-ES" sz="1800" dirty="0" smtClean="0"/>
              <a:t>,</a:t>
            </a:r>
          </a:p>
          <a:p>
            <a:pPr marL="0" indent="0">
              <a:buNone/>
            </a:pPr>
            <a:r>
              <a:rPr lang="es-ES" sz="1800" dirty="0" smtClean="0"/>
              <a:t> </a:t>
            </a:r>
            <a:r>
              <a:rPr lang="es-ES" sz="1800" dirty="0"/>
              <a:t>se puede colegir la solicitud de que el Hno. Director rodeaba a sus inferiores que, a su vez, correspondían con atención a sus menores deseos, cumpliendo su deber con exactitud. Por eso reinaba en la Comunidad la mayor cordialidad.</a:t>
            </a:r>
            <a:r>
              <a:rPr lang="es-ES" sz="1800" dirty="0" smtClean="0"/>
              <a:t/>
            </a:r>
            <a:br>
              <a:rPr lang="es-ES" sz="1800" dirty="0" smtClean="0"/>
            </a:br>
            <a:r>
              <a:rPr lang="es-ES" sz="1800" dirty="0" smtClean="0"/>
              <a:t>En </a:t>
            </a:r>
            <a:r>
              <a:rPr lang="es-ES" sz="1800" dirty="0"/>
              <a:t>cuanto notaron el recrudecimiento de sus molestias estomacales, informaron al Hno. Asistente que, aprovechando las vacaciones, envió al celoso Director a la estación balnearia de Fuente Amarga, acompañado de uno de los Directores de las casas próximas. Pero, ante el fracaso del tratamiento, volvió pronto a Sevilla, resuelto a tomar su mal con paciencia y abandonándose a la divina Providencia.</a:t>
            </a:r>
          </a:p>
        </p:txBody>
      </p:sp>
      <p:pic>
        <p:nvPicPr>
          <p:cNvPr id="4" name="Picture 2" descr="C:\Users\ANDRES CESPEDES RUIZ\Desktop\luisvictor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614055"/>
            <a:ext cx="1270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1015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Eusebio Angulo Ayala</a:t>
            </a:r>
            <a:endParaRPr lang="es-ES" sz="3200" dirty="0"/>
          </a:p>
        </p:txBody>
      </p:sp>
      <p:sp>
        <p:nvSpPr>
          <p:cNvPr id="3" name="2 Marcador de contenido"/>
          <p:cNvSpPr>
            <a:spLocks noGrp="1"/>
          </p:cNvSpPr>
          <p:nvPr>
            <p:ph idx="1"/>
          </p:nvPr>
        </p:nvSpPr>
        <p:spPr/>
        <p:txBody>
          <a:bodyPr>
            <a:normAutofit fontScale="92500"/>
          </a:bodyPr>
          <a:lstStyle/>
          <a:p>
            <a:pPr marL="0" indent="0">
              <a:buNone/>
            </a:pPr>
            <a:r>
              <a:rPr lang="es-ES" sz="1800" dirty="0"/>
              <a:t>La ley de secularización sorprendió al Hno. Luis Victorio en Sevilla</a:t>
            </a:r>
            <a:r>
              <a:rPr lang="es-ES" sz="1800" dirty="0" smtClean="0"/>
              <a:t>.</a:t>
            </a:r>
          </a:p>
          <a:p>
            <a:pPr marL="0" indent="0">
              <a:buNone/>
            </a:pPr>
            <a:r>
              <a:rPr lang="es-ES" sz="1800" dirty="0" smtClean="0"/>
              <a:t> </a:t>
            </a:r>
            <a:r>
              <a:rPr lang="es-ES" sz="1800" dirty="0"/>
              <a:t>El Cardenal Arzobispo recibió a los Hermanos en audiencia privada, </a:t>
            </a:r>
            <a:endParaRPr lang="es-ES" sz="1800" dirty="0" smtClean="0"/>
          </a:p>
          <a:p>
            <a:pPr marL="0" indent="0">
              <a:buNone/>
            </a:pPr>
            <a:r>
              <a:rPr lang="es-ES" sz="1800" dirty="0" smtClean="0"/>
              <a:t>antes </a:t>
            </a:r>
            <a:r>
              <a:rPr lang="es-ES" sz="1800" dirty="0"/>
              <a:t>de que se vistieran de seglares. Ahora más que nunca, les dijo, </a:t>
            </a:r>
            <a:endParaRPr lang="es-ES" sz="1800" dirty="0" smtClean="0"/>
          </a:p>
          <a:p>
            <a:pPr marL="0" indent="0">
              <a:buNone/>
            </a:pPr>
            <a:r>
              <a:rPr lang="es-ES" sz="1800" dirty="0" smtClean="0"/>
              <a:t>quiere </a:t>
            </a:r>
            <a:r>
              <a:rPr lang="es-ES" sz="1800" dirty="0"/>
              <a:t>Cristo que los religiosos sean hombres verdaderamente </a:t>
            </a:r>
            <a:endParaRPr lang="es-ES" sz="1800" dirty="0" smtClean="0"/>
          </a:p>
          <a:p>
            <a:pPr marL="0" indent="0">
              <a:buNone/>
            </a:pPr>
            <a:r>
              <a:rPr lang="es-ES" sz="1800" dirty="0" smtClean="0"/>
              <a:t>unidos </a:t>
            </a:r>
            <a:r>
              <a:rPr lang="es-ES" sz="1800" dirty="0"/>
              <a:t>a Dios en espíritu y en verdad. Estas palabras se grabaron </a:t>
            </a:r>
            <a:endParaRPr lang="es-ES" sz="1800" dirty="0" smtClean="0"/>
          </a:p>
          <a:p>
            <a:pPr marL="0" indent="0">
              <a:buNone/>
            </a:pPr>
            <a:r>
              <a:rPr lang="es-ES" sz="1800" dirty="0" smtClean="0"/>
              <a:t>profundamente </a:t>
            </a:r>
            <a:r>
              <a:rPr lang="es-ES" sz="1800" dirty="0"/>
              <a:t>en nuestro Hermano y se empeñó en hacerlas efectivas.</a:t>
            </a:r>
            <a:r>
              <a:rPr lang="es-ES" sz="1800" dirty="0" smtClean="0"/>
              <a:t/>
            </a:r>
            <a:br>
              <a:rPr lang="es-ES" sz="1800" dirty="0" smtClean="0"/>
            </a:br>
            <a:r>
              <a:rPr lang="es-ES" sz="1800" dirty="0" smtClean="0"/>
              <a:t>En </a:t>
            </a:r>
            <a:r>
              <a:rPr lang="es-ES" sz="1800" dirty="0"/>
              <a:t>las vacaciones de 1933 fue enviado con el título de Director a la Comunidad de Santa Cruz de Mudela. Allí desplegó su celo con la mayor energía y simpatía. Y eso, a pesar del recrudecimiento de su afección estomacal, la cual le obligaba a un régimen especial de alimentación que contrariaba su austero espíritu de Comunidad. Y por eso, ante cualquier alivio, volvía a integrarse en el régimen común</a:t>
            </a:r>
            <a:r>
              <a:rPr lang="es-ES" sz="1800" dirty="0" smtClean="0"/>
              <a:t>.</a:t>
            </a:r>
            <a:r>
              <a:rPr lang="es-ES" sz="1800" dirty="0"/>
              <a:t> Al Cabo de dos años, aconsejado por varios médicos, se resignó a una intervención quirúrgica, para lo cual fue a Madrid a primeros de Julio de 1936. No pensó que allí le esperaba la Providencia para abreviar sus dolores y coronar su vida con la más gloriosa de las muertes. El Hno. Victorio Luis estaba ausente de la Comunidad del Asilo del Sagrado Corazón, que le había hospitalizado, cuando los milicianos hicieron irrupción y apresaron a todos los Hermanos. </a:t>
            </a:r>
          </a:p>
        </p:txBody>
      </p:sp>
      <p:pic>
        <p:nvPicPr>
          <p:cNvPr id="4" name="Picture 2" descr="C:\Users\ANDRES CESPEDES RUIZ\Desktop\luisvictor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412776"/>
            <a:ext cx="1270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238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Eusebio Angulo Ayala</a:t>
            </a:r>
            <a:endParaRPr lang="es-ES" sz="3200" dirty="0"/>
          </a:p>
        </p:txBody>
      </p:sp>
      <p:sp>
        <p:nvSpPr>
          <p:cNvPr id="3" name="2 Marcador de contenido"/>
          <p:cNvSpPr>
            <a:spLocks noGrp="1"/>
          </p:cNvSpPr>
          <p:nvPr>
            <p:ph idx="1"/>
          </p:nvPr>
        </p:nvSpPr>
        <p:spPr/>
        <p:txBody>
          <a:bodyPr>
            <a:noAutofit/>
          </a:bodyPr>
          <a:lstStyle/>
          <a:p>
            <a:pPr marL="0" indent="0">
              <a:buNone/>
            </a:pPr>
            <a:r>
              <a:rPr lang="es-ES" sz="1800" dirty="0"/>
              <a:t>Se refugió en casa de unos amigos junto con su compañero el Hno. </a:t>
            </a:r>
            <a:endParaRPr lang="es-ES" sz="1800" dirty="0" smtClean="0"/>
          </a:p>
          <a:p>
            <a:pPr marL="0" indent="0">
              <a:buNone/>
            </a:pPr>
            <a:r>
              <a:rPr lang="es-ES" sz="1800" dirty="0" smtClean="0"/>
              <a:t>Julián </a:t>
            </a:r>
            <a:r>
              <a:rPr lang="es-ES" sz="1800" dirty="0"/>
              <a:t>Alberto y permanecerán desde ese momento inseparables </a:t>
            </a:r>
            <a:endParaRPr lang="es-ES" sz="1800" dirty="0" smtClean="0"/>
          </a:p>
          <a:p>
            <a:pPr marL="0" indent="0">
              <a:buNone/>
            </a:pPr>
            <a:r>
              <a:rPr lang="es-ES" sz="1800" dirty="0" smtClean="0"/>
              <a:t>hasta </a:t>
            </a:r>
            <a:r>
              <a:rPr lang="es-ES" sz="1800" dirty="0"/>
              <a:t>la muerte.</a:t>
            </a:r>
            <a:r>
              <a:rPr lang="es-ES" sz="1800" dirty="0" smtClean="0"/>
              <a:t/>
            </a:r>
            <a:br>
              <a:rPr lang="es-ES" sz="1800" dirty="0" smtClean="0"/>
            </a:br>
            <a:r>
              <a:rPr lang="es-ES" sz="1800" dirty="0" smtClean="0"/>
              <a:t>Sin </a:t>
            </a:r>
            <a:r>
              <a:rPr lang="es-ES" sz="1800" dirty="0"/>
              <a:t>noticias de su Comunidad de Santa Cruz de Mudela, y en vista </a:t>
            </a:r>
            <a:endParaRPr lang="es-ES" sz="1800" dirty="0" smtClean="0"/>
          </a:p>
          <a:p>
            <a:pPr marL="0" indent="0">
              <a:buNone/>
            </a:pPr>
            <a:r>
              <a:rPr lang="es-ES" sz="1800" dirty="0" smtClean="0"/>
              <a:t>de </a:t>
            </a:r>
            <a:r>
              <a:rPr lang="es-ES" sz="1800" dirty="0"/>
              <a:t>la efervescencia reinante, el Hno. Director pensó que sus </a:t>
            </a:r>
            <a:endParaRPr lang="es-ES" sz="1800" dirty="0" smtClean="0"/>
          </a:p>
          <a:p>
            <a:pPr marL="0" indent="0">
              <a:buNone/>
            </a:pPr>
            <a:r>
              <a:rPr lang="es-ES" sz="1800" dirty="0" smtClean="0"/>
              <a:t>Hermanos </a:t>
            </a:r>
            <a:r>
              <a:rPr lang="es-ES" sz="1800" dirty="0"/>
              <a:t>no dejarían de ir a Madrid para aprovecharse del </a:t>
            </a:r>
            <a:endParaRPr lang="es-ES" sz="1800" dirty="0" smtClean="0"/>
          </a:p>
          <a:p>
            <a:pPr marL="0" indent="0">
              <a:buNone/>
            </a:pPr>
            <a:r>
              <a:rPr lang="es-ES" sz="1800" dirty="0" smtClean="0"/>
              <a:t>anonimato </a:t>
            </a:r>
            <a:r>
              <a:rPr lang="es-ES" sz="1800" dirty="0"/>
              <a:t>que permite la aglomeración de una gran capital. Con esta idea, se acercaba mañana y tarde a la estación de Atocha, seguro de encontrarlos allí uno u otro día. Se le advirtió del peligro de sus regulares idas y venidas, tanto más que esta estación estaba especialmente vigilada. Pero el continuó en sus intentos.</a:t>
            </a:r>
            <a:r>
              <a:rPr lang="es-ES" sz="1800" dirty="0" smtClean="0"/>
              <a:t/>
            </a:r>
            <a:br>
              <a:rPr lang="es-ES" sz="1800" dirty="0" smtClean="0"/>
            </a:br>
            <a:r>
              <a:rPr lang="es-ES" sz="1800" dirty="0" smtClean="0"/>
              <a:t>En </a:t>
            </a:r>
            <a:r>
              <a:rPr lang="es-ES" sz="1800" dirty="0"/>
              <a:t>una de estas salidas de la pareja, fue detenido en el barrio popular llamado "La China", de Madrid. Su muerte está comprobada por una fotografía expuesta en la Comisaría de la Policía, con el nº 10, como lo testifica, en una carta dirigida a los Superiores de Roma, el Hno. </a:t>
            </a:r>
          </a:p>
        </p:txBody>
      </p:sp>
      <p:pic>
        <p:nvPicPr>
          <p:cNvPr id="4" name="Picture 2" descr="C:\Users\ANDRES CESPEDES RUIZ\Desktop\luisvictor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628800"/>
            <a:ext cx="1270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7833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Eusebio Angulo Ayala</a:t>
            </a:r>
            <a:endParaRPr lang="es-ES" sz="3200" dirty="0"/>
          </a:p>
        </p:txBody>
      </p:sp>
      <p:sp>
        <p:nvSpPr>
          <p:cNvPr id="3" name="2 Marcador de contenido"/>
          <p:cNvSpPr>
            <a:spLocks noGrp="1"/>
          </p:cNvSpPr>
          <p:nvPr>
            <p:ph idx="1"/>
          </p:nvPr>
        </p:nvSpPr>
        <p:spPr/>
        <p:txBody>
          <a:bodyPr>
            <a:normAutofit/>
          </a:bodyPr>
          <a:lstStyle/>
          <a:p>
            <a:pPr marL="0" indent="0">
              <a:buNone/>
            </a:pPr>
            <a:r>
              <a:rPr lang="es-ES" sz="1800" dirty="0" smtClean="0"/>
              <a:t>Andrés Hibernón, Visítador de Madrid. Allí se dice. La Dirección </a:t>
            </a:r>
          </a:p>
          <a:p>
            <a:pPr marL="0" indent="0">
              <a:buNone/>
            </a:pPr>
            <a:r>
              <a:rPr lang="es-ES" sz="1800" dirty="0" smtClean="0"/>
              <a:t>General de Seguridad sacó cierto número de fotografías de los </a:t>
            </a:r>
          </a:p>
          <a:p>
            <a:pPr marL="0" indent="0">
              <a:buNone/>
            </a:pPr>
            <a:r>
              <a:rPr lang="es-ES" sz="1800" dirty="0" smtClean="0"/>
              <a:t>asesinados en los primeros días de la Revolución. Varios Hermanos </a:t>
            </a:r>
          </a:p>
          <a:p>
            <a:pPr marL="0" indent="0">
              <a:buNone/>
            </a:pPr>
            <a:r>
              <a:rPr lang="es-ES" sz="1800" dirty="0" smtClean="0"/>
              <a:t>hemos ido para consultar estos documentos, pero no hemos logrado</a:t>
            </a:r>
          </a:p>
          <a:p>
            <a:pPr marL="0" indent="0">
              <a:buNone/>
            </a:pPr>
            <a:r>
              <a:rPr lang="es-ES" sz="1800" dirty="0" smtClean="0"/>
              <a:t> reconocer más que a cinco de los nuestros: los Hermanos</a:t>
            </a:r>
          </a:p>
          <a:p>
            <a:pPr marL="0" indent="0">
              <a:buNone/>
            </a:pPr>
            <a:r>
              <a:rPr lang="es-ES" sz="1800" dirty="0" smtClean="0"/>
              <a:t> Crisóstomo, de Santa Susana; Braulio José y Norberto José, de la </a:t>
            </a:r>
          </a:p>
          <a:p>
            <a:pPr marL="0" indent="0">
              <a:buNone/>
            </a:pPr>
            <a:r>
              <a:rPr lang="es-ES" sz="1800" dirty="0" smtClean="0"/>
              <a:t>Procura, ejecutados los tres el 30 de Julio de 1936; Eleuterio Román, de Puente Vallecas, ejecutado el 3 de Agosto de 1936; y el Hno. Director, Luis Victorio, fusilado el 7 de Septiembre de 1936.</a:t>
            </a:r>
            <a:br>
              <a:rPr lang="es-ES" sz="1800" dirty="0" smtClean="0"/>
            </a:br>
            <a:r>
              <a:rPr lang="es-ES" sz="1800" dirty="0" smtClean="0"/>
              <a:t/>
            </a:r>
            <a:br>
              <a:rPr lang="es-ES" sz="1800" dirty="0" smtClean="0"/>
            </a:br>
            <a:r>
              <a:rPr lang="es-ES" sz="1800" dirty="0" smtClean="0"/>
              <a:t>Falleció a los 43 años, 26 de vida religiosa y 15 de profesión perpetua.</a:t>
            </a:r>
          </a:p>
          <a:p>
            <a:endParaRPr lang="es-ES" dirty="0"/>
          </a:p>
        </p:txBody>
      </p:sp>
      <p:pic>
        <p:nvPicPr>
          <p:cNvPr id="4" name="Picture 2" descr="C:\Users\ANDRES CESPEDES RUIZ\Desktop\luisvictor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628800"/>
            <a:ext cx="1270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601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Eusebio Angulo Ayala</a:t>
            </a:r>
            <a:endParaRPr lang="es-ES" sz="3200" b="1" dirty="0"/>
          </a:p>
        </p:txBody>
      </p:sp>
      <p:sp>
        <p:nvSpPr>
          <p:cNvPr id="3" name="2 Marcador de contenido"/>
          <p:cNvSpPr>
            <a:spLocks noGrp="1"/>
          </p:cNvSpPr>
          <p:nvPr>
            <p:ph idx="1"/>
          </p:nvPr>
        </p:nvSpPr>
        <p:spPr/>
        <p:txBody>
          <a:bodyPr>
            <a:normAutofit/>
          </a:bodyPr>
          <a:lstStyle/>
          <a:p>
            <a:pPr marL="0" indent="0">
              <a:buNone/>
            </a:pPr>
            <a:r>
              <a:rPr lang="es-ES" sz="1800" b="1" dirty="0" smtClean="0"/>
              <a:t>Lugar donde reposan sus restos:</a:t>
            </a:r>
            <a:r>
              <a:rPr lang="es-ES" sz="1800" dirty="0" smtClean="0"/>
              <a:t>   Madrid.</a:t>
            </a:r>
            <a:endParaRPr lang="es-ES" sz="1800" b="1" dirty="0" smtClean="0"/>
          </a:p>
          <a:p>
            <a:pPr marL="0" indent="0">
              <a:buNone/>
            </a:pPr>
            <a:r>
              <a:rPr lang="es-ES" sz="1800" b="1" dirty="0" smtClean="0"/>
              <a:t>Fecha de beatificación: </a:t>
            </a:r>
            <a:r>
              <a:rPr lang="es-ES" sz="1800" dirty="0"/>
              <a:t>13 de octubre de 2013,</a:t>
            </a:r>
            <a:endParaRPr lang="es-ES" sz="1800" b="1" dirty="0" smtClean="0"/>
          </a:p>
          <a:p>
            <a:pPr marL="0" indent="0">
              <a:buNone/>
            </a:pPr>
            <a:r>
              <a:rPr lang="es-ES" sz="1800" b="1" dirty="0" smtClean="0"/>
              <a:t>Fecha de canonización: </a:t>
            </a:r>
            <a:r>
              <a:rPr lang="es-ES" sz="1800" dirty="0" smtClean="0"/>
              <a:t>No esta canonizado.</a:t>
            </a:r>
          </a:p>
          <a:p>
            <a:pPr marL="0" indent="0">
              <a:buNone/>
            </a:pPr>
            <a:r>
              <a:rPr lang="es-ES" sz="1800" b="1" dirty="0" smtClean="0"/>
              <a:t>Fiesta canónica: </a:t>
            </a:r>
            <a:r>
              <a:rPr lang="es-ES" sz="1800" dirty="0" smtClean="0"/>
              <a:t>No.</a:t>
            </a:r>
          </a:p>
          <a:p>
            <a:pPr marL="0" indent="0">
              <a:buNone/>
            </a:pPr>
            <a:r>
              <a:rPr lang="es-ES" sz="1800" b="1" dirty="0" smtClean="0"/>
              <a:t>Fuentes: </a:t>
            </a:r>
            <a:r>
              <a:rPr lang="es-ES" sz="1800" dirty="0" smtClean="0"/>
              <a:t>catolhic.net</a:t>
            </a:r>
            <a:endParaRPr lang="es-ES" sz="1800" dirty="0"/>
          </a:p>
        </p:txBody>
      </p:sp>
      <p:pic>
        <p:nvPicPr>
          <p:cNvPr id="4" name="Picture 2" descr="C:\Users\ANDRES CESPEDES RUIZ\Desktop\luisvictor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628800"/>
            <a:ext cx="1270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049965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990</Words>
  <Application>Microsoft Office PowerPoint</Application>
  <PresentationFormat>Presentación en pantalla (4:3)</PresentationFormat>
  <Paragraphs>64</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Eusebio Angulo Ayala</vt:lpstr>
      <vt:lpstr>Eusebio Angulo Ayala</vt:lpstr>
      <vt:lpstr>Eusebio Angulo Ayala</vt:lpstr>
      <vt:lpstr>Eusebio Angulo Ayala</vt:lpstr>
      <vt:lpstr>Eusebio Angulo Ayala</vt:lpstr>
      <vt:lpstr>Eusebio Angulo Ayala</vt:lpstr>
      <vt:lpstr>Eusebio Angulo Ayala</vt:lpstr>
      <vt:lpstr>Eusebio Angulo Ayala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Eusebio Angulo Ayala</dc:title>
  <dc:creator>ANDRES CESPEDES RUIZ</dc:creator>
  <cp:lastModifiedBy>ANDRES CESPEDES RUIZ</cp:lastModifiedBy>
  <cp:revision>2</cp:revision>
  <dcterms:created xsi:type="dcterms:W3CDTF">2022-02-19T06:23:51Z</dcterms:created>
  <dcterms:modified xsi:type="dcterms:W3CDTF">2022-02-19T06:40:48Z</dcterms:modified>
</cp:coreProperties>
</file>