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9" d="100"/>
          <a:sy n="99" d="100"/>
        </p:scale>
        <p:origin x="8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34645294-62D2-45B2-B3A4-75FF8FFD93C0}" type="datetimeFigureOut">
              <a:rPr lang="es-ES" smtClean="0"/>
              <a:t>28/06/2022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59425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4645294-62D2-45B2-B3A4-75FF8FFD93C0}" type="datetimeFigureOut">
              <a:rPr lang="es-ES" smtClean="0"/>
              <a:t>28/06/2022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373009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4645294-62D2-45B2-B3A4-75FF8FFD93C0}" type="datetimeFigureOut">
              <a:rPr lang="es-ES" smtClean="0"/>
              <a:t>28/06/2022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303745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4645294-62D2-45B2-B3A4-75FF8FFD93C0}" type="datetimeFigureOut">
              <a:rPr lang="es-ES" smtClean="0"/>
              <a:t>28/06/2022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1711149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34645294-62D2-45B2-B3A4-75FF8FFD93C0}" type="datetimeFigureOut">
              <a:rPr lang="es-ES" smtClean="0"/>
              <a:t>28/06/2022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2412495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34645294-62D2-45B2-B3A4-75FF8FFD93C0}" type="datetimeFigureOut">
              <a:rPr lang="es-ES" smtClean="0"/>
              <a:t>28/06/2022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2013845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34645294-62D2-45B2-B3A4-75FF8FFD93C0}" type="datetimeFigureOut">
              <a:rPr lang="es-ES" smtClean="0"/>
              <a:t>28/06/2022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3267329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4645294-62D2-45B2-B3A4-75FF8FFD93C0}" type="datetimeFigureOut">
              <a:rPr lang="es-ES" smtClean="0"/>
              <a:t>28/06/2022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124119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4645294-62D2-45B2-B3A4-75FF8FFD93C0}" type="datetimeFigureOut">
              <a:rPr lang="es-ES" smtClean="0"/>
              <a:t>28/06/2022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3325287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4645294-62D2-45B2-B3A4-75FF8FFD93C0}" type="datetimeFigureOut">
              <a:rPr lang="es-ES" smtClean="0"/>
              <a:t>28/06/2022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2595334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4645294-62D2-45B2-B3A4-75FF8FFD93C0}" type="datetimeFigureOut">
              <a:rPr lang="es-ES" smtClean="0"/>
              <a:t>28/06/2022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121983B-2596-4F57-B6CB-A8E48462C2CC}" type="slidenum">
              <a:rPr lang="es-ES" smtClean="0"/>
              <a:t>‹Nº›</a:t>
            </a:fld>
            <a:endParaRPr lang="es-ES"/>
          </a:p>
        </p:txBody>
      </p:sp>
    </p:spTree>
    <p:extLst>
      <p:ext uri="{BB962C8B-B14F-4D97-AF65-F5344CB8AC3E}">
        <p14:creationId xmlns:p14="http://schemas.microsoft.com/office/powerpoint/2010/main" val="1098160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45294-62D2-45B2-B3A4-75FF8FFD93C0}" type="datetimeFigureOut">
              <a:rPr lang="es-ES" smtClean="0"/>
              <a:t>28/06/2022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21983B-2596-4F57-B6CB-A8E48462C2CC}" type="slidenum">
              <a:rPr lang="es-ES" smtClean="0"/>
              <a:t>‹Nº›</a:t>
            </a:fld>
            <a:endParaRPr lang="es-ES"/>
          </a:p>
        </p:txBody>
      </p:sp>
    </p:spTree>
    <p:extLst>
      <p:ext uri="{BB962C8B-B14F-4D97-AF65-F5344CB8AC3E}">
        <p14:creationId xmlns:p14="http://schemas.microsoft.com/office/powerpoint/2010/main" val="3875103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vincentians.com/es/las-hermanas-martires-en-espana-1936-1939/" TargetMode="External"/><Relationship Id="rId2" Type="http://schemas.openxmlformats.org/officeDocument/2006/relationships/hyperlink" Target="https://es.catholic.net/op/articulos/37028/cat/214/isidora-izquierdo-garcia-beata.html" TargetMode="Externa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54148"/>
            <a:ext cx="9144000" cy="680060"/>
          </a:xfrm>
        </p:spPr>
        <p:txBody>
          <a:bodyPr>
            <a:normAutofit/>
          </a:bodyPr>
          <a:lstStyle/>
          <a:p>
            <a:r>
              <a:rPr lang="es-ES" sz="3600" dirty="0" smtClean="0"/>
              <a:t>ISIDORA IZQUIERDO GARCIA</a:t>
            </a:r>
            <a:endParaRPr lang="es-ES" sz="3600" dirty="0"/>
          </a:p>
        </p:txBody>
      </p:sp>
      <p:sp>
        <p:nvSpPr>
          <p:cNvPr id="3" name="Subtítulo 2"/>
          <p:cNvSpPr>
            <a:spLocks noGrp="1"/>
          </p:cNvSpPr>
          <p:nvPr>
            <p:ph type="subTitle" idx="1"/>
          </p:nvPr>
        </p:nvSpPr>
        <p:spPr>
          <a:xfrm>
            <a:off x="468924" y="1134208"/>
            <a:ext cx="10199076" cy="5574323"/>
          </a:xfrm>
        </p:spPr>
        <p:txBody>
          <a:bodyPr>
            <a:noAutofit/>
          </a:bodyPr>
          <a:lstStyle/>
          <a:p>
            <a:pPr algn="just"/>
            <a:r>
              <a:rPr lang="es-ES" sz="1600" b="1" dirty="0" smtClean="0"/>
              <a:t>Nombre Civil: </a:t>
            </a:r>
            <a:r>
              <a:rPr lang="es-ES" sz="1600" dirty="0" smtClean="0"/>
              <a:t>Isidora</a:t>
            </a:r>
          </a:p>
          <a:p>
            <a:pPr algn="just"/>
            <a:r>
              <a:rPr lang="es-ES" sz="1600" b="1" dirty="0" smtClean="0"/>
              <a:t>Fecha de Nacimiento: </a:t>
            </a:r>
            <a:r>
              <a:rPr lang="es-ES" sz="1600" dirty="0" smtClean="0"/>
              <a:t>02/01/1885</a:t>
            </a:r>
          </a:p>
          <a:p>
            <a:pPr algn="just"/>
            <a:r>
              <a:rPr lang="es-ES" sz="1600" b="1" dirty="0" smtClean="0"/>
              <a:t>Lugar de Nacimiento: </a:t>
            </a:r>
            <a:r>
              <a:rPr lang="es-ES" sz="1600" dirty="0" smtClean="0"/>
              <a:t>Páramo del Arroyo (Burgos)</a:t>
            </a:r>
          </a:p>
          <a:p>
            <a:pPr algn="just"/>
            <a:r>
              <a:rPr lang="es-ES" sz="1600" b="1" dirty="0" smtClean="0"/>
              <a:t>Sexo: </a:t>
            </a:r>
            <a:r>
              <a:rPr lang="es-ES" sz="1600" dirty="0" smtClean="0"/>
              <a:t>Mujer</a:t>
            </a:r>
          </a:p>
          <a:p>
            <a:pPr algn="just"/>
            <a:r>
              <a:rPr lang="es-ES" sz="1600" b="1" dirty="0" smtClean="0"/>
              <a:t>Fecha de Martirio: </a:t>
            </a:r>
            <a:r>
              <a:rPr lang="es-ES" sz="1600" dirty="0" smtClean="0"/>
              <a:t>09/12/1936</a:t>
            </a:r>
          </a:p>
          <a:p>
            <a:pPr algn="just"/>
            <a:r>
              <a:rPr lang="es-ES" sz="1600" b="1" dirty="0" smtClean="0"/>
              <a:t>Lugar de Martirio: </a:t>
            </a:r>
            <a:r>
              <a:rPr lang="es-ES" sz="1600" dirty="0" smtClean="0"/>
              <a:t>Paterna (Valencia)</a:t>
            </a:r>
          </a:p>
          <a:p>
            <a:pPr algn="just"/>
            <a:r>
              <a:rPr lang="es-ES" sz="1600" b="1" dirty="0" smtClean="0"/>
              <a:t>Orden: </a:t>
            </a:r>
            <a:r>
              <a:rPr lang="es-ES" sz="1600" dirty="0" smtClean="0"/>
              <a:t> Religiosas Profesas de la Congregación de Hijas de la Caridad de San Vicente de Paúl</a:t>
            </a:r>
          </a:p>
          <a:p>
            <a:pPr algn="just"/>
            <a:r>
              <a:rPr lang="es-ES" sz="1600" b="1" dirty="0" smtClean="0"/>
              <a:t>Datos Biográficos Resumidos:</a:t>
            </a:r>
          </a:p>
          <a:p>
            <a:pPr algn="just"/>
            <a:r>
              <a:rPr lang="es-ES" sz="1600" dirty="0" smtClean="0"/>
              <a:t>Nombre de los padres: Esteban y </a:t>
            </a:r>
            <a:r>
              <a:rPr lang="es-ES" sz="1600" dirty="0" err="1" smtClean="0"/>
              <a:t>Felícitas</a:t>
            </a:r>
            <a:r>
              <a:rPr lang="es-ES" sz="1600" dirty="0" smtClean="0"/>
              <a:t>, y, eran labradores, de hondas raíces cristianas.</a:t>
            </a:r>
          </a:p>
          <a:p>
            <a:pPr algn="just"/>
            <a:r>
              <a:rPr lang="es-ES" sz="1600" dirty="0" smtClean="0"/>
              <a:t>Junto con su hermana Irene, que también fue Hija de la Caridad, estudió en el Colegio La Milagrosa de </a:t>
            </a:r>
            <a:r>
              <a:rPr lang="es-ES" sz="1600" dirty="0" err="1" smtClean="0"/>
              <a:t>Rabé</a:t>
            </a:r>
            <a:r>
              <a:rPr lang="es-ES" sz="1600" dirty="0" smtClean="0"/>
              <a:t> de las Calzadas (Burgos), como alumna interna. En él recibió una educación esmerada a todos los niveles y, en contacto con las Hermanas, percibió la llamada. Desde muy joven se siente llamada por Dios y decide seguirle. Realiza la prueba en el Hospital San Juan de Burgos y llegó a Madrid, al Seminario de la calle Jesús, para ingresar en la Compañía, el 15 de octubre de 1901.</a:t>
            </a:r>
          </a:p>
          <a:p>
            <a:pPr algn="just"/>
            <a:r>
              <a:rPr lang="es-ES" sz="1600" dirty="0" err="1" smtClean="0"/>
              <a:t>Bétera</a:t>
            </a:r>
            <a:r>
              <a:rPr lang="es-ES" sz="1600" dirty="0" smtClean="0"/>
              <a:t>, será su primer lugar de servicio.</a:t>
            </a:r>
          </a:p>
          <a:p>
            <a:pPr algn="just"/>
            <a:r>
              <a:rPr lang="es-ES" sz="1600" dirty="0" smtClean="0"/>
              <a:t>Terminado este período de formación, es enviada al Asilo de  Párvulos de </a:t>
            </a:r>
            <a:r>
              <a:rPr lang="es-ES" sz="1600" dirty="0" err="1" smtClean="0"/>
              <a:t>Bétera</a:t>
            </a:r>
            <a:r>
              <a:rPr lang="es-ES" sz="1600" dirty="0" smtClean="0"/>
              <a:t> (Valencia). Sor Isidora era de conducta ejemplar: observante, piadosa, sencilla, consagrada por entero a servir a los pobres y ayudar a sus Hermanas. Como buena maestra de párvulos, acogía a los niños con cariño, los atendía y limpiaba con delicadeza y corazón maternal y les enseñaba las primeras letras y el Catecismo. </a:t>
            </a:r>
          </a:p>
          <a:p>
            <a:pPr algn="just"/>
            <a:r>
              <a:rPr lang="es-ES" sz="1600" dirty="0" smtClean="0"/>
              <a:t> </a:t>
            </a:r>
            <a:endParaRPr lang="es-ES" sz="1600" b="1" dirty="0"/>
          </a:p>
        </p:txBody>
      </p:sp>
      <p:pic>
        <p:nvPicPr>
          <p:cNvPr id="4" name="Imagen 3" descr="https://es.catholic.net/catholic_db/imagenes_db/santoral/isidoraizquierdo.jpg"/>
          <p:cNvPicPr/>
          <p:nvPr/>
        </p:nvPicPr>
        <p:blipFill>
          <a:blip r:embed="rId2">
            <a:extLst>
              <a:ext uri="{28A0092B-C50C-407E-A947-70E740481C1C}">
                <a14:useLocalDpi xmlns:a14="http://schemas.microsoft.com/office/drawing/2010/main" val="0"/>
              </a:ext>
            </a:extLst>
          </a:blip>
          <a:srcRect/>
          <a:stretch>
            <a:fillRect/>
          </a:stretch>
        </p:blipFill>
        <p:spPr bwMode="auto">
          <a:xfrm>
            <a:off x="10954719" y="2976191"/>
            <a:ext cx="952500" cy="1432560"/>
          </a:xfrm>
          <a:prstGeom prst="rect">
            <a:avLst/>
          </a:prstGeom>
          <a:noFill/>
          <a:ln>
            <a:noFill/>
          </a:ln>
        </p:spPr>
      </p:pic>
    </p:spTree>
    <p:extLst>
      <p:ext uri="{BB962C8B-B14F-4D97-AF65-F5344CB8AC3E}">
        <p14:creationId xmlns:p14="http://schemas.microsoft.com/office/powerpoint/2010/main" val="191606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08502" y="672912"/>
            <a:ext cx="9014847" cy="512708"/>
          </a:xfrm>
        </p:spPr>
        <p:txBody>
          <a:bodyPr>
            <a:normAutofit fontScale="90000"/>
          </a:bodyPr>
          <a:lstStyle/>
          <a:p>
            <a:r>
              <a:rPr lang="es-ES" sz="3600" dirty="0" smtClean="0"/>
              <a:t>ISIDORA IZQUIERDO GARCIA</a:t>
            </a:r>
            <a:endParaRPr lang="es-ES" sz="3600" dirty="0"/>
          </a:p>
        </p:txBody>
      </p:sp>
      <p:sp>
        <p:nvSpPr>
          <p:cNvPr id="5" name="Subtítulo 4"/>
          <p:cNvSpPr>
            <a:spLocks noGrp="1"/>
          </p:cNvSpPr>
          <p:nvPr>
            <p:ph type="subTitle" idx="1"/>
          </p:nvPr>
        </p:nvSpPr>
        <p:spPr>
          <a:xfrm>
            <a:off x="178231" y="1185620"/>
            <a:ext cx="10593091" cy="5160936"/>
          </a:xfrm>
        </p:spPr>
        <p:txBody>
          <a:bodyPr>
            <a:normAutofit/>
          </a:bodyPr>
          <a:lstStyle/>
          <a:p>
            <a:pPr algn="just"/>
            <a:r>
              <a:rPr lang="es-ES" sz="1600" dirty="0" smtClean="0"/>
              <a:t>A lo largo de los 35 años fue catequista responsable de la preparación de los niños para la Primera Comunión. Lo hacía con una entrega incondicional. Ese día, el de la Primera Comunión de los niños, gozaba preparándoles una buena comida. Era muy apreciada en el pueblo por el interés y cercanía con que seguía a sus exalumnas y exalumnos. Se preocupaba de sus problemas y dificultades, los visitaba en sus enfermedades y sabía gozar de sus alegrías. Con frecuencia, hombres y mujeres, educados por ella, acudían a pedirle consejo. También se ocupó de los animales de la granja que les proporcionaban parte de los alimentos.</a:t>
            </a:r>
          </a:p>
          <a:p>
            <a:pPr algn="just"/>
            <a:endParaRPr lang="es-ES" sz="1600" dirty="0" smtClean="0"/>
          </a:p>
          <a:p>
            <a:pPr algn="just"/>
            <a:endParaRPr lang="es-ES" sz="1600" dirty="0"/>
          </a:p>
        </p:txBody>
      </p:sp>
      <p:pic>
        <p:nvPicPr>
          <p:cNvPr id="6" name="Imagen 5" descr="https://es.catholic.net/catholic_db/imagenes_db/santoral/isidoraizquierdo.jpg"/>
          <p:cNvPicPr/>
          <p:nvPr/>
        </p:nvPicPr>
        <p:blipFill>
          <a:blip r:embed="rId2">
            <a:extLst>
              <a:ext uri="{28A0092B-C50C-407E-A947-70E740481C1C}">
                <a14:useLocalDpi xmlns:a14="http://schemas.microsoft.com/office/drawing/2010/main" val="0"/>
              </a:ext>
            </a:extLst>
          </a:blip>
          <a:srcRect/>
          <a:stretch>
            <a:fillRect/>
          </a:stretch>
        </p:blipFill>
        <p:spPr bwMode="auto">
          <a:xfrm>
            <a:off x="10771322" y="2898182"/>
            <a:ext cx="1193370" cy="1580827"/>
          </a:xfrm>
          <a:prstGeom prst="rect">
            <a:avLst/>
          </a:prstGeom>
          <a:noFill/>
          <a:ln>
            <a:noFill/>
          </a:ln>
        </p:spPr>
      </p:pic>
    </p:spTree>
    <p:extLst>
      <p:ext uri="{BB962C8B-B14F-4D97-AF65-F5344CB8AC3E}">
        <p14:creationId xmlns:p14="http://schemas.microsoft.com/office/powerpoint/2010/main" val="184126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246711"/>
            <a:ext cx="8906360" cy="605696"/>
          </a:xfrm>
        </p:spPr>
        <p:txBody>
          <a:bodyPr>
            <a:normAutofit/>
          </a:bodyPr>
          <a:lstStyle/>
          <a:p>
            <a:r>
              <a:rPr lang="es-ES" sz="3600" dirty="0" smtClean="0"/>
              <a:t>ISIDORA IZQUIERDO GARCIA</a:t>
            </a:r>
            <a:endParaRPr lang="es-ES" sz="3600" dirty="0"/>
          </a:p>
        </p:txBody>
      </p:sp>
      <p:sp>
        <p:nvSpPr>
          <p:cNvPr id="5" name="Subtítulo 4"/>
          <p:cNvSpPr>
            <a:spLocks noGrp="1"/>
          </p:cNvSpPr>
          <p:nvPr>
            <p:ph type="subTitle" idx="1"/>
          </p:nvPr>
        </p:nvSpPr>
        <p:spPr>
          <a:xfrm>
            <a:off x="154984" y="852407"/>
            <a:ext cx="10422610" cy="5230678"/>
          </a:xfrm>
        </p:spPr>
        <p:txBody>
          <a:bodyPr>
            <a:normAutofit/>
          </a:bodyPr>
          <a:lstStyle/>
          <a:p>
            <a:pPr algn="just"/>
            <a:r>
              <a:rPr lang="es-ES" sz="1600" b="1" dirty="0" smtClean="0"/>
              <a:t>Datos Biográficos Extendidos:</a:t>
            </a:r>
          </a:p>
          <a:p>
            <a:pPr algn="just"/>
            <a:r>
              <a:rPr lang="es-ES" sz="1600" b="1" dirty="0" smtClean="0"/>
              <a:t>Martirio:</a:t>
            </a:r>
          </a:p>
          <a:p>
            <a:pPr algn="just"/>
            <a:r>
              <a:rPr lang="es-ES" sz="1700" dirty="0"/>
              <a:t>El 21 julio de 1936, la casa fue asaltada y la Comunidad despedida. Ellas se resisten a abandonar a tanto niño necesitado y </a:t>
            </a:r>
            <a:r>
              <a:rPr lang="es-ES" sz="1700" dirty="0" smtClean="0"/>
              <a:t>dicen: ¿Cómo es </a:t>
            </a:r>
            <a:r>
              <a:rPr lang="es-ES" sz="1700" dirty="0"/>
              <a:t>posible que nos hagan esto</a:t>
            </a:r>
            <a:r>
              <a:rPr lang="es-ES" sz="1700" dirty="0" smtClean="0"/>
              <a:t>? Al final</a:t>
            </a:r>
            <a:r>
              <a:rPr lang="es-ES" sz="1700" dirty="0"/>
              <a:t>, el comité se incautó del Asilo-Castillo y de todo lo que poseían las Hermanas y las despacharon. Se refugiaron en casa de una alumna, pero dos días después, el 21 de agosto, localizadas, las obligaron a dejar aquel refugio. Previamente, el alcalde había ordenado, con un bando público, que nadie saliera a la calle para dar cobijo a las Hermanas. Marchan a Valencia y, sin saber a dónde ir, pasan la noche en una cochera. De mañana, van a la pensión </a:t>
            </a:r>
            <a:r>
              <a:rPr lang="es-ES" sz="1700" dirty="0" smtClean="0"/>
              <a:t>“El Gallo”, y </a:t>
            </a:r>
            <a:r>
              <a:rPr lang="es-ES" sz="1700" dirty="0"/>
              <a:t>la Sra. las coloca en el piso 2º. Paro había quien seguía la pista a las que iban a llevarles alguna cosa y pronto son apresadas, y las llevaron a la checa, ubicada en el Seminario de Moncada.</a:t>
            </a:r>
            <a:r>
              <a:rPr lang="es-ES" sz="1700" dirty="0" smtClean="0"/>
              <a:t/>
            </a:r>
            <a:br>
              <a:rPr lang="es-ES" sz="1700" dirty="0" smtClean="0"/>
            </a:br>
            <a:r>
              <a:rPr lang="es-ES" sz="1700" dirty="0" smtClean="0"/>
              <a:t>Mientras </a:t>
            </a:r>
            <a:r>
              <a:rPr lang="es-ES" sz="1700" dirty="0"/>
              <a:t>las iban nombrando para darles el paseo de la muerte, ella les </a:t>
            </a:r>
            <a:r>
              <a:rPr lang="es-ES" sz="1700" dirty="0" smtClean="0"/>
              <a:t>decía:</a:t>
            </a:r>
            <a:r>
              <a:rPr lang="es-ES" sz="1700" dirty="0"/>
              <a:t> </a:t>
            </a:r>
            <a:r>
              <a:rPr lang="es-ES" sz="1700" dirty="0" smtClean="0"/>
              <a:t>“Vamos </a:t>
            </a:r>
            <a:r>
              <a:rPr lang="es-ES" sz="1700" dirty="0"/>
              <a:t>a padecer por Dios. Estamos ahora en el Huerto de </a:t>
            </a:r>
            <a:r>
              <a:rPr lang="es-ES" sz="1700" dirty="0" smtClean="0"/>
              <a:t>Getsemaní”. Y </a:t>
            </a:r>
            <a:r>
              <a:rPr lang="es-ES" sz="1700" dirty="0"/>
              <a:t>quiso que la fusilaran la última para así poder apoyar a las demás Hermanas y a Dolores </a:t>
            </a:r>
            <a:r>
              <a:rPr lang="es-ES" sz="1700" dirty="0" err="1"/>
              <a:t>Broseta</a:t>
            </a:r>
            <a:r>
              <a:rPr lang="es-ES" sz="1700" dirty="0"/>
              <a:t>, Hija de María, seglar, que murió con ellas. </a:t>
            </a:r>
            <a:r>
              <a:rPr lang="es-ES" sz="1700" dirty="0" smtClean="0"/>
              <a:t>Por </a:t>
            </a:r>
            <a:r>
              <a:rPr lang="es-ES" sz="1700" dirty="0"/>
              <a:t>su condición de religiosas, el 9 de diciembre de 1936, en el Picadero de Paterna</a:t>
            </a:r>
            <a:r>
              <a:rPr lang="es-ES" dirty="0"/>
              <a:t>.</a:t>
            </a:r>
            <a:endParaRPr lang="es-ES" sz="1600" dirty="0"/>
          </a:p>
        </p:txBody>
      </p:sp>
      <p:pic>
        <p:nvPicPr>
          <p:cNvPr id="6" name="Imagen 5" descr="https://es.catholic.net/catholic_db/imagenes_db/santoral/isidoraizquierdo.jpg"/>
          <p:cNvPicPr/>
          <p:nvPr/>
        </p:nvPicPr>
        <p:blipFill>
          <a:blip r:embed="rId2">
            <a:extLst>
              <a:ext uri="{28A0092B-C50C-407E-A947-70E740481C1C}">
                <a14:useLocalDpi xmlns:a14="http://schemas.microsoft.com/office/drawing/2010/main" val="0"/>
              </a:ext>
            </a:extLst>
          </a:blip>
          <a:srcRect/>
          <a:stretch>
            <a:fillRect/>
          </a:stretch>
        </p:blipFill>
        <p:spPr bwMode="auto">
          <a:xfrm>
            <a:off x="10771322" y="2898182"/>
            <a:ext cx="1193370" cy="1580827"/>
          </a:xfrm>
          <a:prstGeom prst="rect">
            <a:avLst/>
          </a:prstGeom>
          <a:noFill/>
          <a:ln>
            <a:noFill/>
          </a:ln>
        </p:spPr>
      </p:pic>
    </p:spTree>
    <p:extLst>
      <p:ext uri="{BB962C8B-B14F-4D97-AF65-F5344CB8AC3E}">
        <p14:creationId xmlns:p14="http://schemas.microsoft.com/office/powerpoint/2010/main" val="2468966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223462"/>
            <a:ext cx="9144000" cy="659941"/>
          </a:xfrm>
        </p:spPr>
        <p:txBody>
          <a:bodyPr>
            <a:normAutofit/>
          </a:bodyPr>
          <a:lstStyle/>
          <a:p>
            <a:r>
              <a:rPr lang="es-ES" sz="3600" dirty="0" smtClean="0"/>
              <a:t>ISIDORA IZQUIERDO GARCIA</a:t>
            </a:r>
            <a:endParaRPr lang="es-ES" sz="3600" dirty="0"/>
          </a:p>
        </p:txBody>
      </p:sp>
      <p:sp>
        <p:nvSpPr>
          <p:cNvPr id="5" name="Subtítulo 4"/>
          <p:cNvSpPr>
            <a:spLocks noGrp="1"/>
          </p:cNvSpPr>
          <p:nvPr>
            <p:ph type="subTitle" idx="1"/>
          </p:nvPr>
        </p:nvSpPr>
        <p:spPr>
          <a:xfrm>
            <a:off x="170482" y="883404"/>
            <a:ext cx="10050649" cy="4912962"/>
          </a:xfrm>
        </p:spPr>
        <p:txBody>
          <a:bodyPr>
            <a:normAutofit/>
          </a:bodyPr>
          <a:lstStyle/>
          <a:p>
            <a:pPr algn="just"/>
            <a:r>
              <a:rPr lang="es-ES" sz="1600" b="1" dirty="0" smtClean="0"/>
              <a:t>¿En qué lugar reposan sus restos mortales?</a:t>
            </a:r>
          </a:p>
          <a:p>
            <a:pPr algn="just"/>
            <a:r>
              <a:rPr lang="es-ES" sz="1600" dirty="0" smtClean="0"/>
              <a:t>En el cementerio de Paterna (Valencia)</a:t>
            </a:r>
          </a:p>
          <a:p>
            <a:pPr algn="just"/>
            <a:r>
              <a:rPr lang="es-ES" sz="1600" b="1" dirty="0" smtClean="0"/>
              <a:t>¿En qué </a:t>
            </a:r>
          </a:p>
          <a:p>
            <a:pPr algn="just"/>
            <a:r>
              <a:rPr lang="es-ES" sz="1600" b="1" dirty="0" smtClean="0"/>
              <a:t>fecha fue su Beatificación?</a:t>
            </a:r>
          </a:p>
          <a:p>
            <a:pPr algn="just"/>
            <a:r>
              <a:rPr lang="es-ES" sz="1600" dirty="0" smtClean="0"/>
              <a:t>El 13 de octubre de 2013, en Tarragona</a:t>
            </a:r>
          </a:p>
          <a:p>
            <a:pPr algn="just"/>
            <a:r>
              <a:rPr lang="es-ES" sz="1600" b="1" dirty="0" smtClean="0"/>
              <a:t>¿En qué fecha fue su Canonización?</a:t>
            </a:r>
          </a:p>
          <a:p>
            <a:pPr algn="just"/>
            <a:r>
              <a:rPr lang="es-ES" sz="1600" dirty="0" smtClean="0"/>
              <a:t>Aún no está canonizada.</a:t>
            </a:r>
          </a:p>
          <a:p>
            <a:pPr algn="just"/>
            <a:r>
              <a:rPr lang="es-ES" sz="1600" b="1" dirty="0" smtClean="0"/>
              <a:t>Fiesta Canónica:</a:t>
            </a:r>
          </a:p>
          <a:p>
            <a:pPr marL="285750" indent="-285750" algn="just">
              <a:buFont typeface="Arial" panose="020B0604020202020204" pitchFamily="34" charset="0"/>
              <a:buChar char="•"/>
            </a:pPr>
            <a:r>
              <a:rPr lang="es-ES" sz="1600" dirty="0" smtClean="0"/>
              <a:t>9 de diciembre</a:t>
            </a:r>
          </a:p>
          <a:p>
            <a:pPr marL="285750" indent="-285750" algn="just">
              <a:buFont typeface="Arial" panose="020B0604020202020204" pitchFamily="34" charset="0"/>
              <a:buChar char="•"/>
            </a:pPr>
            <a:r>
              <a:rPr lang="es-ES" sz="1600" dirty="0" smtClean="0"/>
              <a:t>6 de noviembre, Festividad de los Beatos Mártires durante la Persecución Religiosa del siglo XX </a:t>
            </a:r>
          </a:p>
          <a:p>
            <a:pPr algn="just"/>
            <a:r>
              <a:rPr lang="es-ES" sz="1600" b="1" dirty="0" smtClean="0"/>
              <a:t>Fuentes:</a:t>
            </a:r>
          </a:p>
          <a:p>
            <a:pPr marL="285750" indent="-285750" algn="just">
              <a:buFont typeface="Arial" panose="020B0604020202020204" pitchFamily="34" charset="0"/>
              <a:buChar char="•"/>
            </a:pPr>
            <a:r>
              <a:rPr lang="es-ES" sz="1600" b="1" dirty="0" smtClean="0">
                <a:hlinkClick r:id="rId2"/>
              </a:rPr>
              <a:t>https://es.catholic.net/op/articulos/37028/cat/214/isidora-izquierdo-garcia-beata.html</a:t>
            </a:r>
            <a:endParaRPr lang="es-ES" sz="1600" b="1" dirty="0" smtClean="0"/>
          </a:p>
          <a:p>
            <a:pPr marL="285750" indent="-285750" algn="just">
              <a:buFont typeface="Arial" panose="020B0604020202020204" pitchFamily="34" charset="0"/>
              <a:buChar char="•"/>
            </a:pPr>
            <a:r>
              <a:rPr lang="es-ES" sz="1600" b="1" u="sng" dirty="0">
                <a:hlinkClick r:id="rId3"/>
              </a:rPr>
              <a:t>http://vincentians.com/es/las-hermanas-martires-en-espana-1936-1939/</a:t>
            </a:r>
            <a:endParaRPr lang="es-ES" sz="1600" dirty="0"/>
          </a:p>
          <a:p>
            <a:pPr marL="285750" indent="-285750" algn="just">
              <a:buFont typeface="Arial" panose="020B0604020202020204" pitchFamily="34" charset="0"/>
              <a:buChar char="•"/>
            </a:pPr>
            <a:endParaRPr lang="es-ES" sz="1600" b="1" dirty="0"/>
          </a:p>
        </p:txBody>
      </p:sp>
      <p:pic>
        <p:nvPicPr>
          <p:cNvPr id="6" name="Imagen 5" descr="https://es.catholic.net/catholic_db/imagenes_db/santoral/isidoraizquierdo.jpg"/>
          <p:cNvPicPr/>
          <p:nvPr/>
        </p:nvPicPr>
        <p:blipFill>
          <a:blip r:embed="rId4">
            <a:extLst>
              <a:ext uri="{28A0092B-C50C-407E-A947-70E740481C1C}">
                <a14:useLocalDpi xmlns:a14="http://schemas.microsoft.com/office/drawing/2010/main" val="0"/>
              </a:ext>
            </a:extLst>
          </a:blip>
          <a:srcRect/>
          <a:stretch>
            <a:fillRect/>
          </a:stretch>
        </p:blipFill>
        <p:spPr bwMode="auto">
          <a:xfrm>
            <a:off x="9895668" y="2526224"/>
            <a:ext cx="1433593" cy="1968284"/>
          </a:xfrm>
          <a:prstGeom prst="rect">
            <a:avLst/>
          </a:prstGeom>
          <a:noFill/>
          <a:ln>
            <a:noFill/>
          </a:ln>
        </p:spPr>
      </p:pic>
    </p:spTree>
    <p:extLst>
      <p:ext uri="{BB962C8B-B14F-4D97-AF65-F5344CB8AC3E}">
        <p14:creationId xmlns:p14="http://schemas.microsoft.com/office/powerpoint/2010/main" val="342749598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659</Words>
  <Application>Microsoft Office PowerPoint</Application>
  <PresentationFormat>Panorámica</PresentationFormat>
  <Paragraphs>34</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ISIDORA IZQUIERDO GARCIA</vt:lpstr>
      <vt:lpstr>ISIDORA IZQUIERDO GARCIA</vt:lpstr>
      <vt:lpstr>ISIDORA IZQUIERDO GARCIA</vt:lpstr>
      <vt:lpstr>ISIDORA IZQUIERDO GARCIA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ISIDORA IZQUIERDO GARCIA</dc:title>
  <dc:creator>Usuario</dc:creator>
  <cp:lastModifiedBy>Usuario</cp:lastModifiedBy>
  <cp:revision>6</cp:revision>
  <dcterms:created xsi:type="dcterms:W3CDTF">2022-06-28T15:51:54Z</dcterms:created>
  <dcterms:modified xsi:type="dcterms:W3CDTF">2022-06-28T16:50:56Z</dcterms:modified>
</cp:coreProperties>
</file>