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DECC05C0-C196-4CDB-90D1-546514DB6786}"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0B9B9D0-8B50-4FF0-95E8-F55092133DD8}"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DECC05C0-C196-4CDB-90D1-546514DB6786}"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0B9B9D0-8B50-4FF0-95E8-F55092133DD8}"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DECC05C0-C196-4CDB-90D1-546514DB6786}"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0B9B9D0-8B50-4FF0-95E8-F55092133DD8}"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DECC05C0-C196-4CDB-90D1-546514DB6786}"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0B9B9D0-8B50-4FF0-95E8-F55092133DD8}"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DECC05C0-C196-4CDB-90D1-546514DB6786}"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0B9B9D0-8B50-4FF0-95E8-F55092133DD8}"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DECC05C0-C196-4CDB-90D1-546514DB6786}"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0B9B9D0-8B50-4FF0-95E8-F55092133DD8}"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DECC05C0-C196-4CDB-90D1-546514DB6786}"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60B9B9D0-8B50-4FF0-95E8-F55092133DD8}"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DECC05C0-C196-4CDB-90D1-546514DB6786}"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60B9B9D0-8B50-4FF0-95E8-F55092133DD8}"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ECC05C0-C196-4CDB-90D1-546514DB6786}"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60B9B9D0-8B50-4FF0-95E8-F55092133DD8}"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DECC05C0-C196-4CDB-90D1-546514DB6786}"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0B9B9D0-8B50-4FF0-95E8-F55092133DD8}"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DECC05C0-C196-4CDB-90D1-546514DB6786}"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0B9B9D0-8B50-4FF0-95E8-F55092133DD8}"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CC05C0-C196-4CDB-90D1-546514DB6786}"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B9B9D0-8B50-4FF0-95E8-F55092133DD8}"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78428" y="609179"/>
            <a:ext cx="9035143" cy="650453"/>
          </a:xfrm>
        </p:spPr>
        <p:txBody>
          <a:bodyPr>
            <a:normAutofit/>
          </a:bodyPr>
          <a:lstStyle/>
          <a:p>
            <a:r>
              <a:rPr lang="es-ES" sz="3600" dirty="0" smtClean="0"/>
              <a:t>SEBASTIÁN BALCELLS TONIJUAN</a:t>
            </a:r>
            <a:endParaRPr lang="es-ES" sz="3600" dirty="0"/>
          </a:p>
        </p:txBody>
      </p:sp>
      <p:sp>
        <p:nvSpPr>
          <p:cNvPr id="3" name="Subtítulo 2"/>
          <p:cNvSpPr>
            <a:spLocks noGrp="1"/>
          </p:cNvSpPr>
          <p:nvPr>
            <p:ph type="subTitle" idx="1"/>
          </p:nvPr>
        </p:nvSpPr>
        <p:spPr>
          <a:xfrm>
            <a:off x="223935" y="1446245"/>
            <a:ext cx="10692881" cy="5234473"/>
          </a:xfrm>
        </p:spPr>
        <p:txBody>
          <a:bodyPr>
            <a:normAutofit/>
          </a:bodyPr>
          <a:lstStyle/>
          <a:p>
            <a:pPr algn="just"/>
            <a:r>
              <a:rPr lang="es-ES" sz="1600" b="1" dirty="0" smtClean="0"/>
              <a:t>Nombre Civil: </a:t>
            </a:r>
            <a:r>
              <a:rPr lang="es-ES" sz="1600" dirty="0" err="1" smtClean="0"/>
              <a:t>Sebastiá</a:t>
            </a:r>
            <a:endParaRPr lang="es-ES" sz="1600" dirty="0" smtClean="0"/>
          </a:p>
          <a:p>
            <a:pPr algn="just"/>
            <a:r>
              <a:rPr lang="es-ES" sz="1600" b="1" dirty="0" smtClean="0"/>
              <a:t>Fecha de Nacimiento: </a:t>
            </a:r>
            <a:r>
              <a:rPr lang="es-ES" sz="1600" dirty="0" smtClean="0"/>
              <a:t>03 de diciembre de 1885</a:t>
            </a:r>
            <a:endParaRPr lang="es-ES" sz="1600" dirty="0" smtClean="0"/>
          </a:p>
          <a:p>
            <a:pPr algn="just"/>
            <a:r>
              <a:rPr lang="es-ES" sz="1600" b="1" dirty="0" smtClean="0"/>
              <a:t>Lugar de Nacimiento: </a:t>
            </a:r>
            <a:r>
              <a:rPr lang="es-ES" sz="1600" dirty="0" err="1" smtClean="0"/>
              <a:t>Fuliola</a:t>
            </a:r>
            <a:r>
              <a:rPr lang="es-ES" sz="1600" dirty="0" smtClean="0"/>
              <a:t> (Lleida)</a:t>
            </a:r>
            <a:endParaRPr lang="es-ES" sz="1600" dirty="0" smtClean="0"/>
          </a:p>
          <a:p>
            <a:pPr algn="just"/>
            <a:r>
              <a:rPr lang="es-ES" sz="1600" b="1" dirty="0" smtClean="0"/>
              <a:t>Sexo: </a:t>
            </a:r>
            <a:r>
              <a:rPr lang="es-ES" sz="1600" dirty="0" smtClean="0"/>
              <a:t>Varón</a:t>
            </a:r>
            <a:endParaRPr lang="es-ES" sz="1600" dirty="0" smtClean="0"/>
          </a:p>
          <a:p>
            <a:pPr algn="just"/>
            <a:r>
              <a:rPr lang="es-ES" sz="1600" b="1" dirty="0" smtClean="0"/>
              <a:t>Fecha de Asesinato: </a:t>
            </a:r>
            <a:r>
              <a:rPr lang="es-ES" sz="1600" dirty="0" smtClean="0"/>
              <a:t>16 de agosto de 1936</a:t>
            </a:r>
            <a:endParaRPr lang="es-ES" sz="1600" dirty="0" smtClean="0"/>
          </a:p>
          <a:p>
            <a:pPr algn="just"/>
            <a:r>
              <a:rPr lang="es-ES" sz="1600" b="1" dirty="0" smtClean="0"/>
              <a:t>Lugar de Asesinato: </a:t>
            </a:r>
            <a:r>
              <a:rPr lang="es-ES" sz="1600" dirty="0" smtClean="0"/>
              <a:t>Sierra de Almenara, Carretera de </a:t>
            </a:r>
            <a:r>
              <a:rPr lang="es-ES" sz="1600" dirty="0" err="1" smtClean="0"/>
              <a:t>Bellpuig</a:t>
            </a:r>
            <a:r>
              <a:rPr lang="es-ES" sz="1600" dirty="0" smtClean="0"/>
              <a:t> a </a:t>
            </a:r>
            <a:r>
              <a:rPr lang="es-ES" sz="1600" dirty="0" err="1" smtClean="0"/>
              <a:t>Agramunt</a:t>
            </a:r>
            <a:r>
              <a:rPr lang="es-ES" sz="1600" dirty="0" smtClean="0"/>
              <a:t> </a:t>
            </a:r>
            <a:endParaRPr lang="es-ES" sz="1600" dirty="0" smtClean="0"/>
          </a:p>
          <a:p>
            <a:pPr algn="just"/>
            <a:r>
              <a:rPr lang="es-ES" sz="1600" b="1" dirty="0" smtClean="0"/>
              <a:t>Orden: </a:t>
            </a:r>
            <a:r>
              <a:rPr lang="es-ES" sz="1600" dirty="0" smtClean="0"/>
              <a:t>Misioneros Hijos del Inmaculado Corazón de María (Claretianos)</a:t>
            </a:r>
            <a:endParaRPr lang="es-ES" sz="1600" dirty="0" smtClean="0"/>
          </a:p>
          <a:p>
            <a:pPr algn="just"/>
            <a:r>
              <a:rPr lang="es-ES" sz="1600" b="1" dirty="0" smtClean="0"/>
              <a:t>Datos Biográficos Resumidos:</a:t>
            </a:r>
            <a:endParaRPr lang="es-ES" sz="1600" b="1" dirty="0" smtClean="0"/>
          </a:p>
          <a:p>
            <a:pPr algn="just"/>
            <a:r>
              <a:rPr lang="es-ES" sz="1600" dirty="0" smtClean="0"/>
              <a:t>Nombre de los padres: Baltasar y Buenaventura, y, heredó de ellos muchas cualidades naturales, pero, muy especialmente, una educación cristiana que ya desde niño le ayudó a crecer en la fe. De los seis hijos del matrimonio, una chica se hizo religiosa y dos varones siguieron la vocación religiosa claretiana. La vida de piedad del hermano </a:t>
            </a:r>
            <a:r>
              <a:rPr lang="es-ES" sz="1600" dirty="0" err="1" smtClean="0"/>
              <a:t>Sebastiá</a:t>
            </a:r>
            <a:r>
              <a:rPr lang="es-ES" sz="1600" dirty="0" smtClean="0"/>
              <a:t> se manifestaba en el servicio a los miembros de su Comunidad, en la </a:t>
            </a:r>
            <a:r>
              <a:rPr lang="es-ES" sz="1600" dirty="0" err="1" smtClean="0"/>
              <a:t>elgría</a:t>
            </a:r>
            <a:r>
              <a:rPr lang="es-ES" sz="1600" dirty="0" smtClean="0"/>
              <a:t> espiritual que hacía sensible con un buen humor y en las prácticas de devoción muy cordiales con Jesucristo y con la Madre de Dios, como la Eucaristía, el Vía Crucis y el santo rosario cada día.</a:t>
            </a:r>
            <a:endParaRPr lang="es-ES" sz="1600" dirty="0" smtClean="0"/>
          </a:p>
          <a:p>
            <a:pPr algn="just"/>
            <a:r>
              <a:rPr lang="es-ES" sz="1600" dirty="0" smtClean="0"/>
              <a:t>Tenía unas cualidades muy </a:t>
            </a:r>
            <a:r>
              <a:rPr lang="es-ES" sz="1600" dirty="0" err="1" smtClean="0"/>
              <a:t>otables</a:t>
            </a:r>
            <a:r>
              <a:rPr lang="es-ES" sz="1600" dirty="0" smtClean="0"/>
              <a:t> para profesor de párvulos, y a esa tarea dedicó en los colegios de Cervera. La Selva del Camp y Játiva. En 1932 el Colegio de Játiva fue asaltado, y en marzo de 1936, la Comunidad fue obligada a abandonar definitivamente la ciudad. La revolución del mes de julio sorprendió al Hermano </a:t>
            </a:r>
            <a:r>
              <a:rPr lang="es-ES" sz="1600" dirty="0" err="1" smtClean="0"/>
              <a:t>Sebastiá</a:t>
            </a:r>
            <a:r>
              <a:rPr lang="es-ES" sz="1600" dirty="0" smtClean="0"/>
              <a:t> en La Selva del Camp.</a:t>
            </a:r>
            <a:endParaRPr lang="es-ES" sz="1600" b="1" dirty="0"/>
          </a:p>
        </p:txBody>
      </p:sp>
      <p:pic>
        <p:nvPicPr>
          <p:cNvPr id="4" name="Imagen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860155" y="1731645"/>
            <a:ext cx="1562100" cy="207264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69098" y="674493"/>
            <a:ext cx="9053804" cy="575808"/>
          </a:xfrm>
        </p:spPr>
        <p:txBody>
          <a:bodyPr>
            <a:normAutofit fontScale="90000"/>
          </a:bodyPr>
          <a:lstStyle/>
          <a:p>
            <a:r>
              <a:rPr lang="es-ES" sz="3600" dirty="0" smtClean="0"/>
              <a:t>SEBASTIA BALCELLS TONIJUAN</a:t>
            </a:r>
            <a:endParaRPr lang="es-ES" sz="3600" dirty="0"/>
          </a:p>
        </p:txBody>
      </p:sp>
      <p:sp>
        <p:nvSpPr>
          <p:cNvPr id="5" name="Subtítulo 4"/>
          <p:cNvSpPr>
            <a:spLocks noGrp="1"/>
          </p:cNvSpPr>
          <p:nvPr>
            <p:ph type="subTitle" idx="1"/>
          </p:nvPr>
        </p:nvSpPr>
        <p:spPr>
          <a:xfrm>
            <a:off x="195943" y="1250301"/>
            <a:ext cx="10683551" cy="5421087"/>
          </a:xfrm>
        </p:spPr>
        <p:txBody>
          <a:bodyPr>
            <a:normAutofit/>
          </a:bodyPr>
          <a:lstStyle/>
          <a:p>
            <a:pPr algn="just"/>
            <a:r>
              <a:rPr lang="es-ES" sz="1600" b="1" dirty="0" smtClean="0"/>
              <a:t>Datos Biográficos Extendidos:</a:t>
            </a:r>
            <a:endParaRPr lang="es-ES" sz="1600" b="1" dirty="0" smtClean="0"/>
          </a:p>
          <a:p>
            <a:pPr algn="just"/>
            <a:r>
              <a:rPr lang="es-ES" sz="1600" b="1" dirty="0" smtClean="0"/>
              <a:t>Martirio:</a:t>
            </a:r>
            <a:endParaRPr lang="es-ES" sz="1600" b="1" dirty="0" smtClean="0"/>
          </a:p>
          <a:p>
            <a:pPr algn="just"/>
            <a:r>
              <a:rPr lang="es-ES" sz="1600" b="1" dirty="0" smtClean="0"/>
              <a:t>Relato de los Hechos:</a:t>
            </a:r>
            <a:endParaRPr lang="es-ES" sz="1600" b="1" dirty="0" smtClean="0"/>
          </a:p>
          <a:p>
            <a:pPr algn="just"/>
            <a:r>
              <a:rPr lang="es-ES" sz="1600" dirty="0" smtClean="0"/>
              <a:t>Decidió ir a refugiarse en su casa natal del pueblecito de </a:t>
            </a:r>
            <a:r>
              <a:rPr lang="es-ES" sz="1600" dirty="0" err="1" smtClean="0"/>
              <a:t>Fullola</a:t>
            </a:r>
            <a:r>
              <a:rPr lang="es-ES" sz="1600" dirty="0" smtClean="0"/>
              <a:t>. Aquí encontró también refugiada a su hermana religiosa </a:t>
            </a:r>
            <a:r>
              <a:rPr lang="es-ES" sz="1600" dirty="0" err="1" smtClean="0"/>
              <a:t>Silveria</a:t>
            </a:r>
            <a:r>
              <a:rPr lang="es-ES" sz="1600" dirty="0" smtClean="0"/>
              <a:t>, quien con espíritu curioso le preguntó un día:</a:t>
            </a:r>
            <a:endParaRPr lang="es-ES" sz="1600" dirty="0" smtClean="0"/>
          </a:p>
          <a:p>
            <a:pPr marL="285750" indent="-285750" algn="just">
              <a:buFontTx/>
              <a:buChar char="-"/>
            </a:pPr>
            <a:r>
              <a:rPr lang="es-ES" sz="1600" dirty="0" smtClean="0"/>
              <a:t>¿Cuántos Rosarios llevas rezados a la Virgen?</a:t>
            </a:r>
            <a:endParaRPr lang="es-ES" sz="1600" dirty="0" smtClean="0"/>
          </a:p>
          <a:p>
            <a:pPr marL="285750" indent="-285750" algn="just">
              <a:buFontTx/>
              <a:buChar char="-"/>
            </a:pPr>
            <a:r>
              <a:rPr lang="es-ES" sz="1600" dirty="0" smtClean="0"/>
              <a:t>Ya van diecinueve, respondió el Siervo de Dios. Y no era más que el mediodía…, y es que, efectivamente, el Rosario y el Oficio Parvo de la Virgen no se le caían de las manos al bendito Hermano, humilde, inocente, fervoroso.</a:t>
            </a:r>
            <a:endParaRPr lang="es-ES" sz="1600" dirty="0" smtClean="0"/>
          </a:p>
          <a:p>
            <a:pPr algn="just"/>
            <a:r>
              <a:rPr lang="es-ES" sz="1600" dirty="0" smtClean="0"/>
              <a:t>El día 15 de agosto, fiesta de la Asunción, los dos hermanos religiosos, Sebastián y </a:t>
            </a:r>
            <a:r>
              <a:rPr lang="es-ES" sz="1600" dirty="0" err="1" smtClean="0"/>
              <a:t>Silveria</a:t>
            </a:r>
            <a:r>
              <a:rPr lang="es-ES" sz="1600" dirty="0" smtClean="0"/>
              <a:t>, desarrollaron una escena sobrenaturalmente idílica y que parece arrancada de los recuerdos de Benito y </a:t>
            </a:r>
            <a:r>
              <a:rPr lang="es-ES" sz="1600" dirty="0" err="1" smtClean="0"/>
              <a:t>Escolastíca</a:t>
            </a:r>
            <a:r>
              <a:rPr lang="es-ES" sz="1600" dirty="0" smtClean="0"/>
              <a:t>. Era ya de noche, y después de la cena se entretuvieron las dos almas gemelas hablando de Dios, del cielo, de la dicha de morir mártires por Jesucristo. Hablando, hablando, así se les pasó el tiempo. A las tres horas de haberse extinguido ese coloquio espiritual, mocho gritos de odio se oyeron a la puerta del reclamando a </a:t>
            </a:r>
            <a:r>
              <a:rPr lang="es-ES" sz="1600" dirty="0" err="1" smtClean="0"/>
              <a:t>Sebastiá</a:t>
            </a:r>
            <a:r>
              <a:rPr lang="es-ES" sz="1600" dirty="0" smtClean="0"/>
              <a:t>, al que cargan en un auto para llevárselo al Comité de </a:t>
            </a:r>
            <a:r>
              <a:rPr lang="es-ES" sz="1600" dirty="0" err="1" smtClean="0"/>
              <a:t>Tárrega</a:t>
            </a:r>
            <a:r>
              <a:rPr lang="es-ES" sz="1600" dirty="0" smtClean="0"/>
              <a:t>; como ¡para creérselo, a aquellas horas de la noche!</a:t>
            </a:r>
            <a:endParaRPr lang="es-ES" sz="1600" dirty="0" smtClean="0"/>
          </a:p>
          <a:p>
            <a:pPr algn="just"/>
            <a:r>
              <a:rPr lang="es-ES" sz="1600" dirty="0" smtClean="0"/>
              <a:t>El coche siguió carretera adelante. En medio del silencio, el Hermano inició un breve diálogo:</a:t>
            </a:r>
            <a:endParaRPr lang="es-ES" sz="1600" dirty="0" smtClean="0"/>
          </a:p>
          <a:p>
            <a:pPr algn="just"/>
            <a:r>
              <a:rPr lang="es-ES" sz="1600" dirty="0" smtClean="0"/>
              <a:t>-  Vosotros me vais a matar, ¿verdad?</a:t>
            </a:r>
            <a:endParaRPr lang="es-ES" sz="1600" dirty="0" smtClean="0"/>
          </a:p>
          <a:p>
            <a:pPr marL="285750" indent="-285750" algn="just">
              <a:buFontTx/>
              <a:buChar char="-"/>
            </a:pPr>
            <a:r>
              <a:rPr lang="es-ES" sz="1600" dirty="0" smtClean="0"/>
              <a:t>¡Sí!</a:t>
            </a:r>
            <a:endParaRPr lang="es-ES" sz="1600" dirty="0" smtClean="0"/>
          </a:p>
          <a:p>
            <a:pPr marL="285750" indent="-285750" algn="just">
              <a:buFontTx/>
              <a:buChar char="-"/>
            </a:pPr>
            <a:endParaRPr lang="es-ES" sz="1600" dirty="0" smtClean="0"/>
          </a:p>
          <a:p>
            <a:pPr marL="285750" indent="-285750" algn="just">
              <a:buFontTx/>
              <a:buChar char="-"/>
            </a:pPr>
            <a:endParaRPr lang="es-ES" sz="1600" dirty="0" smtClean="0"/>
          </a:p>
          <a:p>
            <a:pPr algn="just"/>
            <a:endParaRPr lang="es-ES" sz="1600" dirty="0"/>
          </a:p>
        </p:txBody>
      </p:sp>
      <p:pic>
        <p:nvPicPr>
          <p:cNvPr id="6" name="Imagen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1063462" y="1800809"/>
            <a:ext cx="940137" cy="124796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553196"/>
            <a:ext cx="9144000" cy="557147"/>
          </a:xfrm>
        </p:spPr>
        <p:txBody>
          <a:bodyPr>
            <a:normAutofit fontScale="90000"/>
          </a:bodyPr>
          <a:lstStyle/>
          <a:p>
            <a:r>
              <a:rPr lang="es-ES" sz="3600" dirty="0" smtClean="0"/>
              <a:t>SEBASTIA BALCELLS TONIJUAN</a:t>
            </a:r>
            <a:endParaRPr lang="es-ES" sz="3600" dirty="0"/>
          </a:p>
        </p:txBody>
      </p:sp>
      <p:sp>
        <p:nvSpPr>
          <p:cNvPr id="5" name="Subtítulo 4"/>
          <p:cNvSpPr>
            <a:spLocks noGrp="1"/>
          </p:cNvSpPr>
          <p:nvPr>
            <p:ph type="subTitle" idx="1"/>
          </p:nvPr>
        </p:nvSpPr>
        <p:spPr>
          <a:xfrm>
            <a:off x="345233" y="1110343"/>
            <a:ext cx="10543591" cy="5551714"/>
          </a:xfrm>
        </p:spPr>
        <p:txBody>
          <a:bodyPr>
            <a:normAutofit/>
          </a:bodyPr>
          <a:lstStyle/>
          <a:p>
            <a:pPr algn="just"/>
            <a:r>
              <a:rPr lang="es-ES" sz="1600" dirty="0" smtClean="0"/>
              <a:t>Ante semejante claridad por ambas partes, la víctima sacó del bolsillo con tranquilidad el rosario, y empezó a musitar una y otra vez: Ruega por nosotros… en la hora de nuestra muerte.</a:t>
            </a:r>
            <a:endParaRPr lang="es-ES" sz="1600" dirty="0" smtClean="0"/>
          </a:p>
          <a:p>
            <a:pPr algn="just"/>
            <a:r>
              <a:rPr lang="es-ES" sz="1600" dirty="0" smtClean="0"/>
              <a:t>El coche se paró, los milicianos ataron al Hermano a un tronco y le dispararon ocho tiros. Desde muy cerca, un guardabosques contemplaba la escena. Los dedos del cadáver seguían apretando el rosario, hasta que poco tiempo después el fuego alimentado con brazadas de hierba se convirtió en cenizas los restos del mártir, allí mismo porque quemaron su cuerpo.</a:t>
            </a:r>
            <a:endParaRPr lang="es-ES" sz="1600" dirty="0" smtClean="0"/>
          </a:p>
          <a:p>
            <a:pPr algn="just"/>
            <a:endParaRPr lang="es-ES" sz="1600" dirty="0"/>
          </a:p>
        </p:txBody>
      </p:sp>
      <p:pic>
        <p:nvPicPr>
          <p:cNvPr id="6" name="Imagen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1063462" y="1800809"/>
            <a:ext cx="940137" cy="1247969"/>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4"/>
          <p:cNvSpPr>
            <a:spLocks noGrp="1"/>
          </p:cNvSpPr>
          <p:nvPr>
            <p:ph type="subTitle" idx="1"/>
          </p:nvPr>
        </p:nvSpPr>
        <p:spPr>
          <a:xfrm>
            <a:off x="326571" y="1110341"/>
            <a:ext cx="10524931" cy="5458409"/>
          </a:xfrm>
        </p:spPr>
        <p:txBody>
          <a:bodyPr>
            <a:normAutofit/>
          </a:bodyPr>
          <a:lstStyle/>
          <a:p>
            <a:pPr algn="just"/>
            <a:r>
              <a:rPr lang="es-ES" sz="1600" b="1" dirty="0" smtClean="0"/>
              <a:t>¿En qué lugar reposan sus restos mortales?</a:t>
            </a:r>
            <a:endParaRPr lang="es-ES" sz="1600" b="1" dirty="0" smtClean="0"/>
          </a:p>
          <a:p>
            <a:pPr algn="just"/>
            <a:r>
              <a:rPr lang="es-ES" sz="1600" dirty="0" smtClean="0"/>
              <a:t>En el mismo lugar donde fue asesinado y quemado, en la Sierra de Almenara.</a:t>
            </a:r>
            <a:endParaRPr lang="es-ES" sz="1600" dirty="0" smtClean="0"/>
          </a:p>
          <a:p>
            <a:pPr algn="just"/>
            <a:r>
              <a:rPr lang="es-ES" sz="1600" b="1" dirty="0" smtClean="0"/>
              <a:t>¿En qué fecha fue su Beatificación?</a:t>
            </a:r>
            <a:endParaRPr lang="es-ES" sz="1600" b="1" dirty="0" smtClean="0"/>
          </a:p>
          <a:p>
            <a:pPr algn="just"/>
            <a:r>
              <a:rPr lang="es-ES" sz="1600" dirty="0" smtClean="0"/>
              <a:t>El 13 de octubre de 2013, en Tarragona</a:t>
            </a:r>
            <a:endParaRPr lang="es-ES" sz="1600" dirty="0" smtClean="0"/>
          </a:p>
          <a:p>
            <a:pPr algn="just"/>
            <a:r>
              <a:rPr lang="es-ES" sz="1600" b="1" dirty="0" smtClean="0"/>
              <a:t>¿En qué fecha fue canonizado?</a:t>
            </a:r>
            <a:endParaRPr lang="es-ES" sz="1600" b="1" dirty="0" smtClean="0"/>
          </a:p>
          <a:p>
            <a:pPr algn="just"/>
            <a:r>
              <a:rPr lang="es-ES" sz="1600" dirty="0" smtClean="0"/>
              <a:t>Aún no está canonizado</a:t>
            </a:r>
            <a:endParaRPr lang="es-ES" sz="1600" dirty="0" smtClean="0"/>
          </a:p>
          <a:p>
            <a:pPr algn="just"/>
            <a:r>
              <a:rPr lang="es-ES" sz="1600" b="1" dirty="0" smtClean="0"/>
              <a:t>Fiesta Canónica:</a:t>
            </a:r>
            <a:endParaRPr lang="es-ES" sz="1600" b="1" dirty="0" smtClean="0"/>
          </a:p>
          <a:p>
            <a:pPr algn="just"/>
            <a:r>
              <a:rPr lang="es-ES" sz="1600" dirty="0" smtClean="0"/>
              <a:t>16 de agosto</a:t>
            </a:r>
            <a:endParaRPr lang="es-ES" sz="1600" dirty="0" smtClean="0"/>
          </a:p>
          <a:p>
            <a:pPr algn="just"/>
            <a:r>
              <a:rPr lang="es-ES" sz="1600" dirty="0" smtClean="0"/>
              <a:t>06 de noviembre, Festividad de los Beatos Mártires durante la Persecución Religiosa en España.</a:t>
            </a:r>
            <a:endParaRPr lang="es-ES" sz="1600" dirty="0" smtClean="0"/>
          </a:p>
          <a:p>
            <a:pPr algn="just"/>
            <a:r>
              <a:rPr lang="es-ES" sz="1600" b="1" dirty="0" smtClean="0"/>
              <a:t>Fuente:</a:t>
            </a:r>
            <a:endParaRPr lang="es-ES" sz="1600" b="1" dirty="0" smtClean="0"/>
          </a:p>
          <a:p>
            <a:pPr algn="just"/>
            <a:r>
              <a:rPr lang="es-ES" sz="1600" b="1" dirty="0" smtClean="0"/>
              <a:t>Vicente </a:t>
            </a:r>
            <a:r>
              <a:rPr lang="es-ES" sz="1600" b="1" dirty="0" err="1" smtClean="0"/>
              <a:t>Pecharromán</a:t>
            </a:r>
            <a:r>
              <a:rPr lang="es-ES" sz="1600" b="1" dirty="0" smtClean="0"/>
              <a:t>, </a:t>
            </a:r>
            <a:r>
              <a:rPr lang="es-ES" sz="1600" b="1" dirty="0" err="1" smtClean="0"/>
              <a:t>cmf</a:t>
            </a:r>
            <a:r>
              <a:rPr lang="es-ES" sz="1600" b="1" dirty="0" smtClean="0"/>
              <a:t>. «Dieron su vida por Cristo». Beatos Mártires Claretianos. En Sigüenza, </a:t>
            </a:r>
            <a:r>
              <a:rPr lang="es-ES" sz="1600" b="1" dirty="0" err="1" smtClean="0"/>
              <a:t>Fernancaballero</a:t>
            </a:r>
            <a:r>
              <a:rPr lang="es-ES" sz="1600" b="1" dirty="0" smtClean="0"/>
              <a:t> y Tarragona. Misioneros Claretianos.</a:t>
            </a:r>
            <a:endParaRPr lang="es-ES" sz="1600" b="1" dirty="0" smtClean="0"/>
          </a:p>
          <a:p>
            <a:pPr algn="just"/>
            <a:endParaRPr lang="es-ES" sz="1600" b="1" dirty="0" smtClean="0"/>
          </a:p>
          <a:p>
            <a:pPr algn="just"/>
            <a:endParaRPr lang="es-ES" sz="1600" b="1" dirty="0" smtClean="0"/>
          </a:p>
          <a:p>
            <a:pPr algn="just"/>
            <a:endParaRPr lang="es-ES" sz="1600" b="1" dirty="0"/>
          </a:p>
        </p:txBody>
      </p:sp>
      <p:sp>
        <p:nvSpPr>
          <p:cNvPr id="4" name="Título 3"/>
          <p:cNvSpPr>
            <a:spLocks noGrp="1"/>
          </p:cNvSpPr>
          <p:nvPr>
            <p:ph type="ctrTitle"/>
          </p:nvPr>
        </p:nvSpPr>
        <p:spPr>
          <a:xfrm>
            <a:off x="1524000" y="599848"/>
            <a:ext cx="9144000" cy="510494"/>
          </a:xfrm>
        </p:spPr>
        <p:txBody>
          <a:bodyPr>
            <a:normAutofit fontScale="90000"/>
          </a:bodyPr>
          <a:lstStyle/>
          <a:p>
            <a:r>
              <a:rPr lang="es-ES" sz="3600" dirty="0" smtClean="0"/>
              <a:t>SEBASTIA BALCELLS TONIJUAN</a:t>
            </a:r>
            <a:endParaRPr lang="es-ES" sz="3600" dirty="0"/>
          </a:p>
        </p:txBody>
      </p:sp>
      <p:pic>
        <p:nvPicPr>
          <p:cNvPr id="6" name="Imagen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970156" y="1828801"/>
            <a:ext cx="940137" cy="1247969"/>
          </a:xfrm>
          <a:prstGeom prst="rect">
            <a:avLst/>
          </a:prstGeom>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3754</Words>
  <Application>WPS Presentation</Application>
  <PresentationFormat>Panorámica</PresentationFormat>
  <Paragraphs>52</Paragraphs>
  <Slides>4</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4</vt:i4>
      </vt:variant>
    </vt:vector>
  </HeadingPairs>
  <TitlesOfParts>
    <vt:vector size="12" baseType="lpstr">
      <vt:lpstr>Arial</vt:lpstr>
      <vt:lpstr>SimSun</vt:lpstr>
      <vt:lpstr>Wingdings</vt:lpstr>
      <vt:lpstr>Calibri Light</vt:lpstr>
      <vt:lpstr>Calibri</vt:lpstr>
      <vt:lpstr>Microsoft YaHei</vt:lpstr>
      <vt:lpstr>Arial Unicode MS</vt:lpstr>
      <vt:lpstr>Tema de Office</vt:lpstr>
      <vt:lpstr>SEBASTIA BALCELLS TONIJUAN</vt:lpstr>
      <vt:lpstr>SEBASTIA BALCELLS TONIJUAN</vt:lpstr>
      <vt:lpstr>SEBASTIA BALCELLS TONIJUAN</vt:lpstr>
      <vt:lpstr>SEBASTIA BALCELLS TONIJUAN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SEBASTIA BALCELLS TONIJUAN</dc:title>
  <dc:creator>Usuario</dc:creator>
  <cp:lastModifiedBy>Beatriz</cp:lastModifiedBy>
  <cp:revision>5</cp:revision>
  <dcterms:created xsi:type="dcterms:W3CDTF">2023-01-22T18:54:00Z</dcterms:created>
  <dcterms:modified xsi:type="dcterms:W3CDTF">2023-01-26T18:36:22Z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3401A95EF7414C2FA26BB74D44E1AD61</vt:lpwstr>
  </property>
  <property fmtid="{D5CDD505-2E9C-101B-9397-08002B2CF9AE}" pid="3" name="KSOProductBuildVer">
    <vt:lpwstr>3082-11.2.0.11440</vt:lpwstr>
  </property>
</Properties>
</file>