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5D9A5C5A-424D-4BB8-9A6A-96927EDEB62F}"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24BD992F-9A0A-4A14-B6D8-9E761CDE4BE7}"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1F1E05B9-FC31-4692-9B75-861233601651}"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35945EF2-F1EE-4D1B-95D3-DB6621DB75A5}"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1D008774-0BFA-406A-88E6-839BD9C614E5}"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D2A07EA1-08DD-4122-84D1-F76B9CEEC48D}"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630CBA2E-56CE-4F09-A759-400CDA9183DC}"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C476D9A4-8CAE-4667-B317-9E46F8A9E255}"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43DCD6E4-E220-4B04-88F8-25579426AFE2}"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C4B1D03C-5F69-4AC2-97D1-F899184DAD6C}"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ECA05CDF-C932-43B5-B3F9-2894C1319511}"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B27C9188-43D6-4FA8-ADEB-5404F9327B13}"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D50C0975-7F6A-490D-9AA9-28FFA591A631}" type="slidenum">
              <a:rPr b="0" lang="es-ES" sz="1200" spc="-1" strike="noStrike">
                <a:solidFill>
                  <a:srgbClr val="8b8b8b"/>
                </a:solidFill>
                <a:latin typeface="Calibri"/>
              </a:rPr>
              <a:t>3</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hyperlink" Target="https://martireshospitalarios.com/malaga/bto-" TargetMode="External"/><Relationship Id="rId2" Type="http://schemas.openxmlformats.org/officeDocument/2006/relationships/hyperlink" Target="https://martireshospitalarios.com/malaga/bto-" TargetMode="External"/><Relationship Id="rId3" Type="http://schemas.openxmlformats.org/officeDocument/2006/relationships/hyperlink" Target="https://martireshospitalarios.com/malaga/bto-" TargetMode="External"/><Relationship Id="rId4" Type="http://schemas.openxmlformats.org/officeDocument/2006/relationships/image" Target="../media/image3.jpeg"/><Relationship Id="rId5"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523880" y="665280"/>
            <a:ext cx="9143640" cy="62712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HNO. GUMERSINDO SANZ SANZ</a:t>
            </a:r>
            <a:endParaRPr b="0" lang="es-ES" sz="3600" spc="-1" strike="noStrike">
              <a:solidFill>
                <a:srgbClr val="000000"/>
              </a:solidFill>
              <a:latin typeface="Calibri"/>
            </a:endParaRPr>
          </a:p>
        </p:txBody>
      </p:sp>
      <p:sp>
        <p:nvSpPr>
          <p:cNvPr id="42" name="PlaceHolder 2"/>
          <p:cNvSpPr>
            <a:spLocks noGrp="1"/>
          </p:cNvSpPr>
          <p:nvPr>
            <p:ph type="subTitle"/>
          </p:nvPr>
        </p:nvSpPr>
        <p:spPr>
          <a:xfrm>
            <a:off x="298800" y="1292400"/>
            <a:ext cx="10368720" cy="541584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Manuel</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de Nacimiento: </a:t>
            </a:r>
            <a:r>
              <a:rPr b="0" lang="es-ES" sz="1600" spc="-1" strike="noStrike">
                <a:solidFill>
                  <a:srgbClr val="000000"/>
                </a:solidFill>
                <a:latin typeface="Calibri"/>
              </a:rPr>
              <a:t>01 de enero de 1878</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de Nacimiento: </a:t>
            </a:r>
            <a:r>
              <a:rPr b="0" lang="es-ES" sz="1600" spc="-1" strike="noStrike">
                <a:solidFill>
                  <a:srgbClr val="000000"/>
                </a:solidFill>
                <a:latin typeface="Calibri"/>
              </a:rPr>
              <a:t>Almadrones (Guadalajara)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de Asesinato: </a:t>
            </a:r>
            <a:r>
              <a:rPr b="0" lang="es-ES" sz="1600" spc="-1" strike="noStrike">
                <a:solidFill>
                  <a:srgbClr val="000000"/>
                </a:solidFill>
                <a:latin typeface="Calibri"/>
              </a:rPr>
              <a:t>17 de agosto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de Asesinato: </a:t>
            </a:r>
            <a:r>
              <a:rPr b="0" lang="es-ES" sz="1600" spc="-1" strike="noStrike">
                <a:solidFill>
                  <a:srgbClr val="000000"/>
                </a:solidFill>
                <a:latin typeface="Calibri"/>
              </a:rPr>
              <a:t>Málaga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a:t>
            </a:r>
            <a:r>
              <a:rPr b="0" lang="es-ES" sz="1600" spc="-1" strike="noStrike">
                <a:solidFill>
                  <a:srgbClr val="000000"/>
                </a:solidFill>
                <a:latin typeface="Calibri"/>
              </a:rPr>
              <a:t>Hermanos Hospitalarios San Juan de Dios (OH)</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Ingresa en la Orden en el mes de junio de 1907, después de estar en Filipinas como soldado. Era sastre. Forma parte de las comunidades de Ciempozuelos, Granada, Murcia, Valencia, Carabanchel, Palencia, Santa Águeda y desde 1929, de Málaga, encargado de la ropería y lavandería. </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3" name="Imagen 3" descr=""/>
          <p:cNvPicPr/>
          <p:nvPr/>
        </p:nvPicPr>
        <p:blipFill>
          <a:blip r:embed="rId1"/>
          <a:stretch/>
        </p:blipFill>
        <p:spPr>
          <a:xfrm>
            <a:off x="7824960" y="1620000"/>
            <a:ext cx="1175040" cy="178992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389240" y="375120"/>
            <a:ext cx="9278280" cy="521280"/>
          </a:xfrm>
          <a:prstGeom prst="rect">
            <a:avLst/>
          </a:prstGeom>
          <a:noFill/>
          <a:ln w="0">
            <a:noFill/>
          </a:ln>
        </p:spPr>
        <p:txBody>
          <a:bodyPr anchor="b">
            <a:normAutofit fontScale="87000"/>
          </a:bodyPr>
          <a:p>
            <a:pPr algn="ctr">
              <a:lnSpc>
                <a:spcPct val="90000"/>
              </a:lnSpc>
              <a:buNone/>
            </a:pPr>
            <a:r>
              <a:rPr b="0" lang="es-ES" sz="3600" spc="-1" strike="noStrike">
                <a:solidFill>
                  <a:srgbClr val="000000"/>
                </a:solidFill>
                <a:latin typeface="Calibri Light"/>
              </a:rPr>
              <a:t>HNO. GUMERSINDO SANZ SANZ</a:t>
            </a:r>
            <a:endParaRPr b="0" lang="es-ES" sz="3600" spc="-1" strike="noStrike">
              <a:solidFill>
                <a:srgbClr val="000000"/>
              </a:solidFill>
              <a:latin typeface="Calibri"/>
            </a:endParaRPr>
          </a:p>
        </p:txBody>
      </p:sp>
      <p:sp>
        <p:nvSpPr>
          <p:cNvPr id="45" name="PlaceHolder 2"/>
          <p:cNvSpPr>
            <a:spLocks noGrp="1"/>
          </p:cNvSpPr>
          <p:nvPr>
            <p:ph type="subTitle"/>
          </p:nvPr>
        </p:nvSpPr>
        <p:spPr>
          <a:xfrm>
            <a:off x="624240" y="896760"/>
            <a:ext cx="10128240" cy="5661720"/>
          </a:xfrm>
          <a:prstGeom prst="rect">
            <a:avLst/>
          </a:prstGeom>
          <a:noFill/>
          <a:ln w="0">
            <a:noFill/>
          </a:ln>
        </p:spPr>
        <p:txBody>
          <a:bodyPr anchor="t">
            <a:normAutofit/>
          </a:bodyPr>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Relato de los Hechos – Asesinato: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Mientras es llevado al martirio, dice a los milicianos: “Me mataréis, pero yo rogaré por vosotros”. Al recoger el cadáver está “con las manos delante de la cara” como rezando. Tenía 58 años de edad.</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Es venerado en la Iglesia Parc Sanitari San Joan de Déu de Sant Boi</a:t>
            </a:r>
            <a:endParaRPr b="0" lang="es-ES" sz="1600" spc="-1" strike="noStrike">
              <a:latin typeface="Arial"/>
            </a:endParaRPr>
          </a:p>
        </p:txBody>
      </p:sp>
      <p:pic>
        <p:nvPicPr>
          <p:cNvPr id="46" name="Imagen 5" descr=""/>
          <p:cNvPicPr/>
          <p:nvPr/>
        </p:nvPicPr>
        <p:blipFill>
          <a:blip r:embed="rId1"/>
          <a:stretch/>
        </p:blipFill>
        <p:spPr>
          <a:xfrm>
            <a:off x="8724960" y="1450080"/>
            <a:ext cx="1175040" cy="178992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523880" y="498240"/>
            <a:ext cx="9143640" cy="5918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HNO. GUMERSINDO SANZ SANZ</a:t>
            </a:r>
            <a:endParaRPr b="0" lang="es-ES" sz="3600" spc="-1" strike="noStrike">
              <a:solidFill>
                <a:srgbClr val="000000"/>
              </a:solidFill>
              <a:latin typeface="Calibri"/>
            </a:endParaRPr>
          </a:p>
        </p:txBody>
      </p:sp>
      <p:sp>
        <p:nvSpPr>
          <p:cNvPr id="48" name="PlaceHolder 2"/>
          <p:cNvSpPr>
            <a:spLocks noGrp="1"/>
          </p:cNvSpPr>
          <p:nvPr>
            <p:ph type="subTitle"/>
          </p:nvPr>
        </p:nvSpPr>
        <p:spPr>
          <a:xfrm>
            <a:off x="606600" y="1090080"/>
            <a:ext cx="9978840" cy="548604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se veneran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la Capilla del Santísimo de la Agonía de la Catedral de Málaga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¿Cuándo fue su Beatificación?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1913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¿Cuándo fue su Canonización?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25 de octubre</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los Beatos Mártires durante la persecución religiosa en España durante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Fuentes:</a:t>
            </a:r>
            <a:endParaRPr b="0" lang="es-ES" sz="1600" spc="-1" strike="noStrike">
              <a:latin typeface="Arial"/>
            </a:endParaRPr>
          </a:p>
          <a:p>
            <a:pPr marL="285840" indent="-285840" algn="just">
              <a:lnSpc>
                <a:spcPct val="90000"/>
              </a:lnSpc>
              <a:spcBef>
                <a:spcPts val="1001"/>
              </a:spcBef>
              <a:buClr>
                <a:srgbClr val="000000"/>
              </a:buClr>
              <a:buFont typeface="Arial"/>
              <a:buChar char="•"/>
              <a:tabLst>
                <a:tab algn="l" pos="0"/>
              </a:tabLst>
            </a:pPr>
            <a:r>
              <a:rPr b="1" lang="es-ES" sz="1600" spc="-1" strike="noStrike" u="sng">
                <a:solidFill>
                  <a:srgbClr val="0563c1"/>
                </a:solidFill>
                <a:uFillTx/>
                <a:latin typeface="Calibri"/>
                <a:hlinkClick r:id="rId1"/>
              </a:rPr>
              <a:t>https</a:t>
            </a:r>
            <a:r>
              <a:rPr b="1" lang="es-ES" sz="1600" spc="-1" strike="noStrike" u="sng">
                <a:solidFill>
                  <a:srgbClr val="0563c1"/>
                </a:solidFill>
                <a:uFillTx/>
                <a:latin typeface="Calibri"/>
                <a:hlinkClick r:id="rId2"/>
              </a:rPr>
              <a:t>://</a:t>
            </a:r>
            <a:r>
              <a:rPr b="1" lang="es-ES" sz="1600" spc="-1" strike="noStrike" u="sng">
                <a:solidFill>
                  <a:srgbClr val="0563c1"/>
                </a:solidFill>
                <a:uFillTx/>
                <a:latin typeface="Calibri"/>
                <a:hlinkClick r:id="rId3"/>
              </a:rPr>
              <a:t>martireshospitalarios.com/malaga/bto-</a:t>
            </a:r>
            <a:r>
              <a:rPr b="1" lang="es-ES" sz="1600" spc="-1" strike="noStrike">
                <a:solidFill>
                  <a:srgbClr val="000000"/>
                </a:solidFill>
                <a:latin typeface="Calibri"/>
              </a:rPr>
              <a:t>hno-Gumersindo-sanz-sanz</a:t>
            </a:r>
            <a:endParaRPr b="0" lang="es-ES" sz="1600" spc="-1" strike="noStrike">
              <a:latin typeface="Arial"/>
            </a:endParaRPr>
          </a:p>
        </p:txBody>
      </p:sp>
      <p:pic>
        <p:nvPicPr>
          <p:cNvPr id="49" name="Imagen 3" descr=""/>
          <p:cNvPicPr/>
          <p:nvPr/>
        </p:nvPicPr>
        <p:blipFill>
          <a:blip r:embed="rId4"/>
          <a:stretch/>
        </p:blipFill>
        <p:spPr>
          <a:xfrm>
            <a:off x="8820000" y="1611720"/>
            <a:ext cx="1175040" cy="178992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13</TotalTime>
  <Application>LibreOffice/7.3.2.2$Windows_X86_64 LibreOffice_project/49f2b1bff42cfccbd8f788c8dc32c1c309559be0</Application>
  <AppVersion>15.0000</AppVersion>
  <Words>270</Words>
  <Paragraphs>27</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2023-02-27T17:11:21Z</dcterms:created>
  <dc:creator>Usuario</dc:creator>
  <dc:description/>
  <dc:language>es-ES</dc:language>
  <cp:lastModifiedBy/>
  <dcterms:modified xsi:type="dcterms:W3CDTF">2023-03-05T13:19:40Z</dcterms:modified>
  <cp:revision>5</cp:revision>
  <dc:subject/>
  <dc:title>HNO. GUMERSINDO SANZ SANZ</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3</vt:i4>
  </property>
</Properties>
</file>