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5DF65C2-7E07-462D-BCE4-623F3CDF946D}"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97FF61EB-AAA4-4F83-AD82-F20F40DE360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ED4BCC92-7583-436F-8C94-6E6B7B136DF7}"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CA9004C6-2A62-4CA8-86F0-1B19B5516258}"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4F3DB36-9C63-4FF6-8437-A7C011E9F1E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3742483-684B-4B06-AF99-117F7100942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A38F4CC6-E49D-4322-BCC5-6546DB3BC6AF}"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F2693699-351D-41C5-80E3-712E542668A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B9D41CF-EEB8-42A1-99E6-D728FC049CD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216CB66-5AEE-442A-B437-3516941DD12A}"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BDF6F09-6D66-48C4-B2A9-133FF1B2FA99}"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E3571A1-7A4E-4A54-9F7C-A7FF1A8989B6}"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A378B77B-84C4-4BD1-BFCE-2E271CD96466}"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dbe.rah.es/biografias/99103/benito-iniguez-de-heredia-alzola-" TargetMode="External"/><Relationship Id="rId2" Type="http://schemas.openxmlformats.org/officeDocument/2006/relationships/hyperlink" Target="https://dbe.rah.es/biografias/99103/benito-iniguez-de-heredia-alzola-" TargetMode="External"/><Relationship Id="rId3" Type="http://schemas.openxmlformats.org/officeDocument/2006/relationships/hyperlink" Target="https://dbe.rah.es/biografias/99103/benito-iniguez-de-heredia-alzola-" TargetMode="External"/><Relationship Id="rId4" Type="http://schemas.openxmlformats.org/officeDocument/2006/relationships/image" Target="../media/image4.jpe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59440" y="533160"/>
            <a:ext cx="920808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GAUDENCIO IÑIGUEZ DE HEREDIA ALZOLA</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34080" y="1160640"/>
            <a:ext cx="10568160" cy="5468400"/>
          </a:xfrm>
          <a:prstGeom prst="rect">
            <a:avLst/>
          </a:prstGeom>
          <a:noFill/>
          <a:ln w="0">
            <a:noFill/>
          </a:ln>
        </p:spPr>
        <p:txBody>
          <a:bodyPr anchor="t">
            <a:normAutofit fontScale="98000"/>
          </a:bodyPr>
          <a:p>
            <a:pPr algn="just">
              <a:lnSpc>
                <a:spcPct val="90000"/>
              </a:lnSpc>
              <a:spcBef>
                <a:spcPts val="1001"/>
              </a:spcBef>
              <a:buNone/>
              <a:tabLst>
                <a:tab algn="l" pos="0"/>
              </a:tabLst>
            </a:pPr>
            <a:r>
              <a:rPr b="1" lang="es-ES" sz="1600" spc="-1" strike="noStrike">
                <a:solidFill>
                  <a:srgbClr val="000000"/>
                </a:solidFill>
                <a:latin typeface="Calibri"/>
              </a:rPr>
              <a:t>Nombre Civil: Benito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16 de abril de 1882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Dallo (Navarra)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01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Valdemoro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Remigio y Gregoria. </a:t>
            </a:r>
            <a:r>
              <a:rPr b="0" lang="es-ES" sz="1700" spc="-1" strike="noStrike">
                <a:solidFill>
                  <a:srgbClr val="000000"/>
                </a:solidFill>
                <a:latin typeface="Calibri"/>
              </a:rPr>
              <a:t>Fue bautizado el mismo día de su nacimiento, en la parroquia de San Pedro Apóstol, por el sacerdote Gregorio Gómez, y se le impuso el nombre de Benito. Siendo todavía muy pequeño murió la madre; el padre, Remigio, viudo y desilusionado del mundo, dejando a sus hijos en manos de los abuelos paternos, ingresó en la Orden Hospitalaria, consagrando su vida a Dios. Benito, todavía niño, siguió la vida familiar bajo la responsabilidad del abuelo paterno y frecuentó la escuela de Heredia, el pueblo vecino, logrando una cultura adecuada a su tiempo y circunstancias, mientras ayudaba al abuelo en los trabajos de labranza y pastoreo. Como cristiano, frecuentaba la parroquia y pertenecía a la Cofradía del Rosario. A los diecisiete años siguió los pasos de su padre, lo mismo que su hermano Alejandro, y entró también en la Orden Hospitalaria, incorporándose en Ciempozuelos el 17 de mayo de 1899.</a:t>
            </a:r>
            <a:endParaRPr b="0" lang="es-ES" sz="1700" spc="-1" strike="noStrike">
              <a:latin typeface="Arial"/>
            </a:endParaRPr>
          </a:p>
          <a:p>
            <a:pPr algn="just">
              <a:lnSpc>
                <a:spcPct val="90000"/>
              </a:lnSpc>
              <a:spcBef>
                <a:spcPts val="1001"/>
              </a:spcBef>
              <a:buNone/>
              <a:tabLst>
                <a:tab algn="l" pos="0"/>
              </a:tabLst>
            </a:pPr>
            <a:r>
              <a:rPr b="0" lang="es-ES" sz="1700" spc="-1" strike="noStrike">
                <a:solidFill>
                  <a:srgbClr val="000000"/>
                </a:solidFill>
                <a:latin typeface="Calibri"/>
              </a:rPr>
              <a:t>El 4 de julio del mismo año recibía el hábito hospitalario, con el nombre de fray Gaudencio, dando inicio al noviciado canónico. Un año después, el 10 de julio, emitió la profesión de los votos temporales.</a:t>
            </a: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3" name="Imagen 3" descr=""/>
          <p:cNvPicPr/>
          <p:nvPr/>
        </p:nvPicPr>
        <p:blipFill>
          <a:blip r:embed="rId1"/>
          <a:stretch/>
        </p:blipFill>
        <p:spPr>
          <a:xfrm>
            <a:off x="7840080" y="1416600"/>
            <a:ext cx="1339920" cy="20034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00200" y="419040"/>
            <a:ext cx="906732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GAUDENCIO IÑIGUEZ DE HEREDIA ALZOLA</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63880" y="1089360"/>
            <a:ext cx="10896120" cy="5600520"/>
          </a:xfrm>
          <a:prstGeom prst="rect">
            <a:avLst/>
          </a:prstGeom>
          <a:noFill/>
          <a:ln w="0">
            <a:noFill/>
          </a:ln>
        </p:spPr>
        <p:txBody>
          <a:bodyPr anchor="t">
            <a:normAutofit/>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profesión solemne la hizo el 12 de marzo de 1905, juntamente con su padre y su hermano fray Mauricio. Como hospitalario formó parte de las comunidades de Ciempozuelos, Carabanchel, Madrid, Barcelona. Pronto le confiaron otros puestos de responsabilidad: fue superior de Valencia, Palencia y Málaga, “cargos que desempeñó con humildad y caridad tanto con los religiosos como con los pobres enfermos”. De no menos importancia fueron, por su solicitud y ecuanimidad, los servicios de ecónomo y procurador que se le confiaron a continuación, primero en el Hospital de San Rafael, de Madrid, y después en el sanatorio psiquiátrico de Ciempozuelos, “donde el Señor le tenía reservada la corona del martirio”.</a:t>
            </a:r>
            <a:endParaRPr b="0" lang="es-ES" sz="1600" spc="-1" strike="noStrike">
              <a:latin typeface="Arial"/>
            </a:endParaRPr>
          </a:p>
        </p:txBody>
      </p:sp>
      <p:pic>
        <p:nvPicPr>
          <p:cNvPr id="46" name="Imagen 5" descr=""/>
          <p:cNvPicPr/>
          <p:nvPr/>
        </p:nvPicPr>
        <p:blipFill>
          <a:blip r:embed="rId1"/>
          <a:stretch/>
        </p:blipFill>
        <p:spPr>
          <a:xfrm>
            <a:off x="9596160" y="1260000"/>
            <a:ext cx="1203840" cy="18000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441800" y="410040"/>
            <a:ext cx="9225720" cy="679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GAUDENCIO IÑIGUEZ DE HEREDIA ALZOLA</a:t>
            </a:r>
            <a:endParaRPr b="0" lang="es-ES" sz="3600" spc="-1" strike="noStrike">
              <a:solidFill>
                <a:srgbClr val="000000"/>
              </a:solidFill>
              <a:latin typeface="Calibri"/>
            </a:endParaRPr>
          </a:p>
        </p:txBody>
      </p:sp>
      <p:sp>
        <p:nvSpPr>
          <p:cNvPr id="48" name="PlaceHolder 2"/>
          <p:cNvSpPr>
            <a:spLocks noGrp="1"/>
          </p:cNvSpPr>
          <p:nvPr>
            <p:ph type="subTitle"/>
          </p:nvPr>
        </p:nvSpPr>
        <p:spPr>
          <a:xfrm>
            <a:off x="430920" y="1178280"/>
            <a:ext cx="10312920" cy="5327640"/>
          </a:xfrm>
          <a:prstGeom prst="rect">
            <a:avLst/>
          </a:prstGeom>
          <a:noFill/>
          <a:ln w="0">
            <a:noFill/>
          </a:ln>
        </p:spPr>
        <p:txBody>
          <a:bodyPr anchor="t">
            <a:normAutofit/>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Habiéndose posesionado las autoridades el último día del mes de julio de 1936 del sanatorio psiquiátrico de Ciempozuelos, y preocupado el superior beato Guillermo Llop por los proveedores del sanatorio, mandó al siervo de Dios Gaudencio el 1 de agosto con dinero a Madrid para liquidar algunos pagos pendientes. Muy de mañana salió de casa, tomó el tren, pero los vigilantes milicianos del sanatorio, le siguieron adelantándose al tren. En Valdemoro, de acuerdo con el jefe miliciano de la estación, lo detuvieron y se lo llevaron detenido. Le robaron y difundieron la noticia de que se escapaba con dinero. Por la noche, juntamente con dos sacerdotes y otros dos señores, fue asesinado, siendo todos enterrados en el cementerio de Valdemoro, en una fosa común.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
          <p:cNvPicPr/>
          <p:nvPr/>
        </p:nvPicPr>
        <p:blipFill>
          <a:blip r:embed="rId1"/>
          <a:stretch/>
        </p:blipFill>
        <p:spPr>
          <a:xfrm>
            <a:off x="8820000" y="1441800"/>
            <a:ext cx="1159920" cy="173412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600200" y="612360"/>
            <a:ext cx="9067320" cy="582840"/>
          </a:xfrm>
          <a:prstGeom prst="rect">
            <a:avLst/>
          </a:prstGeom>
          <a:noFill/>
          <a:ln w="0">
            <a:noFill/>
          </a:ln>
        </p:spPr>
        <p:txBody>
          <a:bodyPr anchor="b">
            <a:normAutofit fontScale="99000"/>
          </a:bodyPr>
          <a:p>
            <a:pPr algn="ctr">
              <a:lnSpc>
                <a:spcPct val="90000"/>
              </a:lnSpc>
              <a:buNone/>
            </a:pPr>
            <a:r>
              <a:rPr b="0" lang="es-ES" sz="3600" spc="-1" strike="noStrike">
                <a:solidFill>
                  <a:srgbClr val="000000"/>
                </a:solidFill>
                <a:latin typeface="Calibri Light"/>
              </a:rPr>
              <a:t>HNO GAUDENCIO IÑIGUEZ DE HEREDIA ALZOLA</a:t>
            </a:r>
            <a:endParaRPr b="0" lang="es-ES" sz="3600" spc="-1" strike="noStrike">
              <a:solidFill>
                <a:srgbClr val="000000"/>
              </a:solidFill>
              <a:latin typeface="Calibri"/>
            </a:endParaRPr>
          </a:p>
        </p:txBody>
      </p:sp>
      <p:sp>
        <p:nvSpPr>
          <p:cNvPr id="51" name="PlaceHolder 2"/>
          <p:cNvSpPr>
            <a:spLocks noGrp="1"/>
          </p:cNvSpPr>
          <p:nvPr>
            <p:ph type="subTitle"/>
          </p:nvPr>
        </p:nvSpPr>
        <p:spPr>
          <a:xfrm>
            <a:off x="378000" y="1274760"/>
            <a:ext cx="10418400" cy="52837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una fosa común del cementerio de Valdemoro (Madrid)</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25 de octubre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343080" indent="-343080" algn="just">
              <a:lnSpc>
                <a:spcPct val="90000"/>
              </a:lnSpc>
              <a:spcBef>
                <a:spcPts val="1001"/>
              </a:spcBef>
              <a:buClr>
                <a:srgbClr val="000000"/>
              </a:buClr>
              <a:buFont typeface="Arial"/>
              <a:buChar char="•"/>
              <a:tabLst>
                <a:tab algn="l" pos="0"/>
              </a:tabLst>
            </a:pPr>
            <a:r>
              <a:rPr b="0" lang="es-ES" sz="1600" spc="-1" strike="noStrike" u="sng">
                <a:solidFill>
                  <a:srgbClr val="0563c1"/>
                </a:solidFill>
                <a:uFillTx/>
                <a:latin typeface="Calibri"/>
                <a:hlinkClick r:id="rId1"/>
              </a:rPr>
              <a:t>https</a:t>
            </a:r>
            <a:r>
              <a:rPr b="0" lang="es-ES" sz="1600" spc="-1" strike="noStrike" u="sng">
                <a:solidFill>
                  <a:srgbClr val="0563c1"/>
                </a:solidFill>
                <a:uFillTx/>
                <a:latin typeface="Calibri"/>
                <a:hlinkClick r:id="rId2"/>
              </a:rPr>
              <a:t>://</a:t>
            </a:r>
            <a:r>
              <a:rPr b="0" lang="es-ES" sz="1600" spc="-1" strike="noStrike" u="sng">
                <a:solidFill>
                  <a:srgbClr val="0563c1"/>
                </a:solidFill>
                <a:uFillTx/>
                <a:latin typeface="Calibri"/>
                <a:hlinkClick r:id="rId3"/>
              </a:rPr>
              <a:t>dbe.rah.es/biografias/99103/benito-iniguez-de-heredia-alzola-</a:t>
            </a:r>
            <a:r>
              <a:rPr b="0" lang="es-ES" sz="1600" spc="-1" strike="noStrike" u="sng">
                <a:solidFill>
                  <a:srgbClr val="000000"/>
                </a:solidFill>
                <a:uFillTx/>
                <a:latin typeface="Calibri"/>
              </a:rPr>
              <a:t> (Don José Luis Martínez Gil – OH)</a:t>
            </a:r>
            <a:endParaRPr b="0" lang="es-ES" sz="1600" spc="-1" strike="noStrike">
              <a:latin typeface="Arial"/>
            </a:endParaRPr>
          </a:p>
          <a:p>
            <a:pPr algn="ctr">
              <a:lnSpc>
                <a:spcPct val="90000"/>
              </a:lnSpc>
              <a:spcBef>
                <a:spcPts val="1001"/>
              </a:spcBef>
              <a:buNone/>
              <a:tabLst>
                <a:tab algn="l" pos="0"/>
              </a:tabLst>
            </a:pPr>
            <a:r>
              <a:rPr b="0" lang="es-ES" sz="2400" spc="-1" strike="noStrike">
                <a:solidFill>
                  <a:srgbClr val="000000"/>
                </a:solidFill>
                <a:latin typeface="Calibri"/>
              </a:rPr>
              <a:t> </a:t>
            </a:r>
            <a:endParaRPr b="0" lang="es-ES" sz="24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6" descr=""/>
          <p:cNvPicPr/>
          <p:nvPr/>
        </p:nvPicPr>
        <p:blipFill>
          <a:blip r:embed="rId4"/>
          <a:stretch/>
        </p:blipFill>
        <p:spPr>
          <a:xfrm>
            <a:off x="8280000" y="1652040"/>
            <a:ext cx="1260000" cy="188388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TotalTime>
  <Application>LibreOffice/7.3.2.2$Windows_X86_64 LibreOffice_project/49f2b1bff42cfccbd8f788c8dc32c1c309559be0</Application>
  <AppVersion>15.0000</AppVersion>
  <Words>670</Words>
  <Paragraphs>31</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2023-02-28T14:11:17Z</dcterms:created>
  <dc:creator>Usuario</dc:creator>
  <dc:description/>
  <dc:language>es-ES</dc:language>
  <cp:lastModifiedBy/>
  <dcterms:modified xsi:type="dcterms:W3CDTF">2023-03-05T13:32:50Z</dcterms:modified>
  <cp:revision>4</cp:revision>
  <dc:subject/>
  <dc:title>HNO GAUDENCIO IÑIGUEZ DE HEREDIA ALZOLA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