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96" d="100"/>
          <a:sy n="96" d="100"/>
        </p:scale>
        <p:origin x="10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8B8AE5A1-B75D-4ED4-8743-FF24FC8DFA90}"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5CAB981-9AFF-42CD-8F16-4679B1C30A4F}" type="slidenum">
              <a:rPr lang="es-ES" smtClean="0"/>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8B8AE5A1-B75D-4ED4-8743-FF24FC8DFA90}"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5CAB981-9AFF-42CD-8F16-4679B1C30A4F}" type="slidenum">
              <a:rPr lang="es-ES" smtClean="0"/>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8B8AE5A1-B75D-4ED4-8743-FF24FC8DFA90}"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5CAB981-9AFF-42CD-8F16-4679B1C30A4F}" type="slidenum">
              <a:rPr lang="es-ES" smtClean="0"/>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8B8AE5A1-B75D-4ED4-8743-FF24FC8DFA90}"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5CAB981-9AFF-42CD-8F16-4679B1C30A4F}" type="slidenum">
              <a:rPr lang="es-ES" smtClean="0"/>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endParaRPr lang="es-ES" smtClean="0"/>
          </a:p>
        </p:txBody>
      </p:sp>
      <p:sp>
        <p:nvSpPr>
          <p:cNvPr id="4" name="Marcador de fecha 3"/>
          <p:cNvSpPr>
            <a:spLocks noGrp="1"/>
          </p:cNvSpPr>
          <p:nvPr>
            <p:ph type="dt" sz="half" idx="10"/>
          </p:nvPr>
        </p:nvSpPr>
        <p:spPr/>
        <p:txBody>
          <a:bodyPr/>
          <a:lstStyle/>
          <a:p>
            <a:fld id="{8B8AE5A1-B75D-4ED4-8743-FF24FC8DFA90}"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5CAB981-9AFF-42CD-8F16-4679B1C30A4F}" type="slidenum">
              <a:rPr lang="es-ES" smtClean="0"/>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fecha 4"/>
          <p:cNvSpPr>
            <a:spLocks noGrp="1"/>
          </p:cNvSpPr>
          <p:nvPr>
            <p:ph type="dt" sz="half" idx="10"/>
          </p:nvPr>
        </p:nvSpPr>
        <p:spPr/>
        <p:txBody>
          <a:bodyPr/>
          <a:lstStyle/>
          <a:p>
            <a:fld id="{8B8AE5A1-B75D-4ED4-8743-FF24FC8DFA90}"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5CAB981-9AFF-42CD-8F16-4679B1C30A4F}" type="slidenum">
              <a:rPr lang="es-ES" smtClean="0"/>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7" name="Marcador de fecha 6"/>
          <p:cNvSpPr>
            <a:spLocks noGrp="1"/>
          </p:cNvSpPr>
          <p:nvPr>
            <p:ph type="dt" sz="half" idx="10"/>
          </p:nvPr>
        </p:nvSpPr>
        <p:spPr/>
        <p:txBody>
          <a:bodyPr/>
          <a:lstStyle/>
          <a:p>
            <a:fld id="{8B8AE5A1-B75D-4ED4-8743-FF24FC8DFA90}" type="datetimeFigureOut">
              <a:rPr lang="es-ES" smtClean="0"/>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05CAB981-9AFF-42CD-8F16-4679B1C30A4F}" type="slidenum">
              <a:rPr lang="es-ES" smtClean="0"/>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8B8AE5A1-B75D-4ED4-8743-FF24FC8DFA90}" type="datetimeFigureOut">
              <a:rPr lang="es-ES" smtClean="0"/>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05CAB981-9AFF-42CD-8F16-4679B1C30A4F}" type="slidenum">
              <a:rPr lang="es-ES" smtClean="0"/>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B8AE5A1-B75D-4ED4-8743-FF24FC8DFA90}" type="datetimeFigureOut">
              <a:rPr lang="es-ES" smtClean="0"/>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05CAB981-9AFF-42CD-8F16-4679B1C30A4F}" type="slidenum">
              <a:rPr lang="es-ES" smtClean="0"/>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8B8AE5A1-B75D-4ED4-8743-FF24FC8DFA90}"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5CAB981-9AFF-42CD-8F16-4679B1C30A4F}" type="slidenum">
              <a:rPr lang="es-ES" smtClean="0"/>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8B8AE5A1-B75D-4ED4-8743-FF24FC8DFA90}"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5CAB981-9AFF-42CD-8F16-4679B1C30A4F}" type="slidenum">
              <a:rPr lang="es-ES" smtClean="0"/>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8AE5A1-B75D-4ED4-8743-FF24FC8DFA90}" type="datetimeFigureOut">
              <a:rPr lang="es-ES" smtClean="0"/>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CAB981-9AFF-42CD-8F16-4679B1C30A4F}" type="slidenum">
              <a:rPr lang="es-ES" smtClean="0"/>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749669" y="515693"/>
            <a:ext cx="8918331" cy="565761"/>
          </a:xfrm>
        </p:spPr>
        <p:txBody>
          <a:bodyPr>
            <a:normAutofit fontScale="90000"/>
          </a:bodyPr>
          <a:lstStyle/>
          <a:p>
            <a:r>
              <a:rPr lang="es-ES" sz="3600" dirty="0" smtClean="0"/>
              <a:t>AGAPITO GORGUES MANRESA</a:t>
            </a:r>
            <a:endParaRPr lang="es-ES" sz="3600" dirty="0"/>
          </a:p>
        </p:txBody>
      </p:sp>
      <p:sp>
        <p:nvSpPr>
          <p:cNvPr id="3" name="Subtítulo 2"/>
          <p:cNvSpPr>
            <a:spLocks noGrp="1"/>
          </p:cNvSpPr>
          <p:nvPr>
            <p:ph type="subTitle" idx="1"/>
          </p:nvPr>
        </p:nvSpPr>
        <p:spPr>
          <a:xfrm>
            <a:off x="246185" y="1178169"/>
            <a:ext cx="10577146" cy="5477608"/>
          </a:xfrm>
        </p:spPr>
        <p:txBody>
          <a:bodyPr>
            <a:normAutofit/>
          </a:bodyPr>
          <a:lstStyle/>
          <a:p>
            <a:pPr algn="just"/>
            <a:r>
              <a:rPr lang="es-ES" sz="1600" b="1" dirty="0" smtClean="0"/>
              <a:t>Nombre Civil: </a:t>
            </a:r>
            <a:r>
              <a:rPr lang="es-ES" sz="1600" dirty="0" smtClean="0"/>
              <a:t>Agapito</a:t>
            </a:r>
            <a:endParaRPr lang="es-ES" sz="1600" dirty="0" smtClean="0"/>
          </a:p>
          <a:p>
            <a:pPr algn="just"/>
            <a:r>
              <a:rPr lang="es-ES" sz="1600" b="1" dirty="0" smtClean="0"/>
              <a:t>Fecha Nacimiento: </a:t>
            </a:r>
            <a:r>
              <a:rPr lang="es-ES" sz="1600" dirty="0" smtClean="0"/>
              <a:t>07.06.1913</a:t>
            </a:r>
            <a:endParaRPr lang="es-ES" sz="1600" dirty="0" smtClean="0"/>
          </a:p>
          <a:p>
            <a:pPr algn="just"/>
            <a:r>
              <a:rPr lang="es-ES" sz="1600" b="1" dirty="0" smtClean="0"/>
              <a:t>Lugar Nacimiento: </a:t>
            </a:r>
            <a:r>
              <a:rPr lang="es-ES" sz="1600" dirty="0" err="1" smtClean="0"/>
              <a:t>Cerviá</a:t>
            </a:r>
            <a:r>
              <a:rPr lang="es-ES" sz="1600" dirty="0" smtClean="0"/>
              <a:t> de los </a:t>
            </a:r>
            <a:r>
              <a:rPr lang="es-ES" sz="1600" dirty="0" err="1" smtClean="0"/>
              <a:t>Garrigues</a:t>
            </a:r>
            <a:r>
              <a:rPr lang="es-ES" sz="1600" dirty="0" smtClean="0"/>
              <a:t> (Lleida)</a:t>
            </a:r>
            <a:endParaRPr lang="es-ES" sz="1600" dirty="0" smtClean="0"/>
          </a:p>
          <a:p>
            <a:pPr algn="just"/>
            <a:r>
              <a:rPr lang="es-ES" sz="1600" b="1" dirty="0" smtClean="0"/>
              <a:t>Sexo: </a:t>
            </a:r>
            <a:r>
              <a:rPr lang="es-ES" sz="1600" dirty="0" smtClean="0"/>
              <a:t>Varón</a:t>
            </a:r>
            <a:endParaRPr lang="es-ES" sz="1600" dirty="0" smtClean="0"/>
          </a:p>
          <a:p>
            <a:pPr algn="just"/>
            <a:r>
              <a:rPr lang="es-ES" sz="1600" b="1" dirty="0" smtClean="0"/>
              <a:t>Fecha </a:t>
            </a:r>
            <a:r>
              <a:rPr lang="es-ES" sz="1600" b="1" dirty="0" err="1" smtClean="0"/>
              <a:t>Asesintato</a:t>
            </a:r>
            <a:r>
              <a:rPr lang="es-ES" sz="1600" b="1" dirty="0" smtClean="0"/>
              <a:t>: </a:t>
            </a:r>
            <a:r>
              <a:rPr lang="es-ES" sz="1600" dirty="0" smtClean="0"/>
              <a:t>23.10.1936</a:t>
            </a:r>
            <a:endParaRPr lang="es-ES" sz="1600" dirty="0" smtClean="0"/>
          </a:p>
          <a:p>
            <a:pPr algn="just"/>
            <a:r>
              <a:rPr lang="es-ES" sz="1600" b="1" dirty="0" smtClean="0"/>
              <a:t>Lugar Asesinato: </a:t>
            </a:r>
            <a:r>
              <a:rPr lang="es-ES" sz="1600" dirty="0" err="1" smtClean="0"/>
              <a:t>Cerviá</a:t>
            </a:r>
            <a:r>
              <a:rPr lang="es-ES" sz="1600" dirty="0" smtClean="0"/>
              <a:t> de los </a:t>
            </a:r>
            <a:r>
              <a:rPr lang="es-ES" sz="1600" dirty="0" err="1" smtClean="0"/>
              <a:t>Garrigues</a:t>
            </a:r>
            <a:r>
              <a:rPr lang="es-ES" sz="1600" dirty="0" smtClean="0"/>
              <a:t> (Lleida)</a:t>
            </a:r>
            <a:endParaRPr lang="es-ES" sz="1600" dirty="0" smtClean="0"/>
          </a:p>
          <a:p>
            <a:pPr algn="just"/>
            <a:r>
              <a:rPr lang="es-ES" sz="1600" b="1" dirty="0" smtClean="0"/>
              <a:t>Orden: </a:t>
            </a:r>
            <a:r>
              <a:rPr lang="es-ES" sz="1600" dirty="0" smtClean="0"/>
              <a:t>Sacerdote Diocesano</a:t>
            </a:r>
            <a:endParaRPr lang="es-ES" sz="1600" dirty="0" smtClean="0"/>
          </a:p>
          <a:p>
            <a:pPr algn="just"/>
            <a:r>
              <a:rPr lang="es-ES" sz="1600" b="1" dirty="0" smtClean="0"/>
              <a:t>Datos Biográficos Resumidos:</a:t>
            </a:r>
            <a:endParaRPr lang="es-ES" sz="1600" b="1" dirty="0" smtClean="0"/>
          </a:p>
          <a:p>
            <a:pPr algn="just"/>
            <a:r>
              <a:rPr lang="es-ES" sz="1600" dirty="0" smtClean="0"/>
              <a:t>Nombre de los padres: Manuel y Marta.</a:t>
            </a:r>
            <a:endParaRPr lang="es-ES" sz="1600" dirty="0" smtClean="0"/>
          </a:p>
          <a:p>
            <a:pPr algn="just"/>
            <a:r>
              <a:rPr lang="es-ES" sz="1600" dirty="0" smtClean="0"/>
              <a:t>Fue bautizado y confirmado en </a:t>
            </a:r>
            <a:r>
              <a:rPr lang="es-ES" sz="1600" dirty="0" err="1" smtClean="0"/>
              <a:t>Cervià</a:t>
            </a:r>
            <a:r>
              <a:rPr lang="es-ES" sz="1600" dirty="0" smtClean="0"/>
              <a:t>. La confirmación fue administrada en 1917por el Arzobispo Antolín López Peláez.</a:t>
            </a:r>
            <a:endParaRPr lang="es-ES" sz="1600" dirty="0" smtClean="0"/>
          </a:p>
          <a:p>
            <a:pPr algn="just"/>
            <a:r>
              <a:rPr lang="es-ES" sz="1600" dirty="0"/>
              <a:t>Cursó los estudios eclesiásticos en el Seminario de Tarragona, y fue ordenado presbítero el 28 de junio de 1936. Cantó la primera misa solemne el 12 de julio, ocho días antes de estallar la revuelta. Residía todavía en </a:t>
            </a:r>
            <a:r>
              <a:rPr lang="es-ES" sz="1600" dirty="0" err="1"/>
              <a:t>Cervià</a:t>
            </a:r>
            <a:r>
              <a:rPr lang="es-ES" sz="1600" dirty="0"/>
              <a:t>, en espera de ser destinado. </a:t>
            </a:r>
            <a:endParaRPr lang="es-ES" sz="1600" dirty="0"/>
          </a:p>
        </p:txBody>
      </p:sp>
      <p:pic>
        <p:nvPicPr>
          <p:cNvPr id="4" name="Imagen 3" descr="https://i0.wp.com/causa.sanctorum.free.fr/Gorgues_Manresa.jpg?w=810"/>
          <p:cNvPicPr/>
          <p:nvPr/>
        </p:nvPicPr>
        <p:blipFill>
          <a:blip r:embed="rId1">
            <a:extLst>
              <a:ext uri="{28A0092B-C50C-407E-A947-70E740481C1C}">
                <a14:useLocalDpi xmlns:a14="http://schemas.microsoft.com/office/drawing/2010/main" val="0"/>
              </a:ext>
            </a:extLst>
          </a:blip>
          <a:srcRect/>
          <a:stretch>
            <a:fillRect/>
          </a:stretch>
        </p:blipFill>
        <p:spPr bwMode="auto">
          <a:xfrm>
            <a:off x="6816725" y="1892300"/>
            <a:ext cx="1356995" cy="176403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637969" y="295427"/>
            <a:ext cx="9030031" cy="571265"/>
          </a:xfrm>
        </p:spPr>
        <p:txBody>
          <a:bodyPr>
            <a:normAutofit fontScale="90000"/>
          </a:bodyPr>
          <a:lstStyle/>
          <a:p>
            <a:r>
              <a:rPr lang="es-ES" sz="3600" dirty="0" smtClean="0"/>
              <a:t>AGAPITO GORGUES MANRESA</a:t>
            </a:r>
            <a:endParaRPr lang="es-ES" sz="3600" dirty="0"/>
          </a:p>
        </p:txBody>
      </p:sp>
      <p:sp>
        <p:nvSpPr>
          <p:cNvPr id="4" name="Subtítulo 3"/>
          <p:cNvSpPr>
            <a:spLocks noGrp="1"/>
          </p:cNvSpPr>
          <p:nvPr>
            <p:ph type="subTitle" idx="1"/>
          </p:nvPr>
        </p:nvSpPr>
        <p:spPr>
          <a:xfrm>
            <a:off x="135172" y="866691"/>
            <a:ext cx="10532828" cy="4905955"/>
          </a:xfrm>
        </p:spPr>
        <p:txBody>
          <a:bodyPr>
            <a:normAutofit lnSpcReduction="10000"/>
          </a:bodyPr>
          <a:lstStyle/>
          <a:p>
            <a:pPr algn="just"/>
            <a:r>
              <a:rPr lang="es-ES" sz="1600" b="1" dirty="0" smtClean="0"/>
              <a:t>Datos Biográficos Extendidos:</a:t>
            </a:r>
            <a:endParaRPr lang="es-ES" sz="1600" b="1" dirty="0" smtClean="0"/>
          </a:p>
          <a:p>
            <a:pPr algn="just"/>
            <a:r>
              <a:rPr lang="es-ES" sz="1600" b="1" dirty="0" smtClean="0"/>
              <a:t>Martirio:</a:t>
            </a:r>
            <a:endParaRPr lang="es-ES" sz="1600" b="1" dirty="0" smtClean="0"/>
          </a:p>
          <a:p>
            <a:pPr algn="just"/>
            <a:r>
              <a:rPr lang="es-ES" sz="1600" dirty="0" smtClean="0"/>
              <a:t>El </a:t>
            </a:r>
            <a:r>
              <a:rPr lang="es-ES" sz="1600" dirty="0"/>
              <a:t>21 de julio del 36, junto con otro seminarista, se refugió, primero, en un cortijo de </a:t>
            </a:r>
            <a:r>
              <a:rPr lang="es-ES" sz="1600" dirty="0" err="1"/>
              <a:t>Alcover</a:t>
            </a:r>
            <a:r>
              <a:rPr lang="es-ES" sz="1600" dirty="0"/>
              <a:t> (</a:t>
            </a:r>
            <a:r>
              <a:rPr lang="es-ES" sz="1600" dirty="0" err="1"/>
              <a:t>Alt</a:t>
            </a:r>
            <a:r>
              <a:rPr lang="es-ES" sz="1600" dirty="0"/>
              <a:t> Camp) y luego, por el peligro que allí había, fueron hacia la montaña, donde pasaron dos o tres días sin comer. Sorprendidos por el Comité Revolucionario de la Riba, les hicieron unos pases para poder retornar al pueblo.</a:t>
            </a:r>
            <a:endParaRPr lang="es-ES" sz="1600" dirty="0"/>
          </a:p>
          <a:p>
            <a:pPr algn="just"/>
            <a:br>
              <a:rPr lang="es-ES" sz="1600" dirty="0"/>
            </a:br>
            <a:r>
              <a:rPr lang="es-ES" sz="1600" dirty="0"/>
              <a:t>Manifestó a sus familiares que estaba dispuesto al martirio, y que «si algún día me matan y sabéis quienes han sido mis asesinos, perdonarles.</a:t>
            </a:r>
            <a:endParaRPr lang="es-ES" sz="1600" dirty="0"/>
          </a:p>
          <a:p>
            <a:pPr algn="just"/>
            <a:r>
              <a:rPr lang="es-ES" sz="1600" dirty="0"/>
              <a:t>»</a:t>
            </a:r>
            <a:br>
              <a:rPr lang="es-ES" sz="1600" dirty="0"/>
            </a:br>
            <a:r>
              <a:rPr lang="es-ES" sz="1600" dirty="0"/>
              <a:t>En </a:t>
            </a:r>
            <a:r>
              <a:rPr lang="es-ES" sz="1600" dirty="0" err="1"/>
              <a:t>Cervià</a:t>
            </a:r>
            <a:r>
              <a:rPr lang="es-ES" sz="1600" dirty="0"/>
              <a:t> se presentó al Comité, aunque antes unos amigos lo querían disuadir que no lo hiciera. Entre los miembros del Comité hubo una fuerte discusión sobre si lo mataban o lo conducían a la cárcel de Lérida. Al final decidieron que se quedara en casa de sus padres. Unos días después fue a visitar a un miembro del Comité y le aseguró que no le pasaría nada.</a:t>
            </a:r>
            <a:br>
              <a:rPr lang="es-ES" sz="1600" dirty="0"/>
            </a:br>
            <a:r>
              <a:rPr lang="es-ES" sz="1600" dirty="0"/>
              <a:t>Desde el día 2 de agosto hasta el 23 de octubre, día de su inmolación, rezaba las tres partes de rosario arrodillado, incluso unos días que estuvo enfermo se levantaba de la cama para cumplir su promesa.</a:t>
            </a:r>
            <a:endParaRPr lang="es-ES" sz="1600" dirty="0"/>
          </a:p>
          <a:p>
            <a:pPr algn="just"/>
            <a:br>
              <a:rPr lang="es-ES" sz="1600" dirty="0"/>
            </a:br>
            <a:r>
              <a:rPr lang="es-ES" sz="1600" dirty="0"/>
              <a:t>El día 6 de agosto los de los Comité Revolucionario fueron a detenerlo, pero como estaba enfermo, aplazaron la detención. El día 23 de octubre, con motivo de una fuerte lucha entre la CNT y la UGT de </a:t>
            </a:r>
            <a:r>
              <a:rPr lang="es-ES" sz="1600" dirty="0" err="1"/>
              <a:t>Cervià</a:t>
            </a:r>
            <a:r>
              <a:rPr lang="es-ES" sz="1600" dirty="0"/>
              <a:t>, a media mañana asaltaron el domicilio, mientras el Mn. Agapito y su padre huían por detrás. Durante una hora y media estuvo escondido en el corral vecino, y al ser descubierto lo mataron allí mismo. Sus restos fueron inhumados en el nicho familiar de </a:t>
            </a:r>
            <a:r>
              <a:rPr lang="es-ES" sz="1600" dirty="0" err="1"/>
              <a:t>Cervià</a:t>
            </a:r>
            <a:r>
              <a:rPr lang="es-ES" sz="1600" dirty="0"/>
              <a:t>.</a:t>
            </a:r>
            <a:endParaRPr lang="es-ES" sz="1600" dirty="0"/>
          </a:p>
          <a:p>
            <a:pPr algn="just"/>
            <a:endParaRPr lang="es-ES" sz="1600" dirty="0" smtClean="0"/>
          </a:p>
          <a:p>
            <a:pPr algn="just"/>
            <a:endParaRPr lang="es-ES" sz="1600" dirty="0"/>
          </a:p>
        </p:txBody>
      </p:sp>
      <p:pic>
        <p:nvPicPr>
          <p:cNvPr id="5" name="Imagen 4" descr="https://i0.wp.com/causa.sanctorum.free.fr/Gorgues_Manresa.jpg?w=810"/>
          <p:cNvPicPr/>
          <p:nvPr/>
        </p:nvPicPr>
        <p:blipFill>
          <a:blip r:embed="rId1">
            <a:extLst>
              <a:ext uri="{28A0092B-C50C-407E-A947-70E740481C1C}">
                <a14:useLocalDpi xmlns:a14="http://schemas.microsoft.com/office/drawing/2010/main" val="0"/>
              </a:ext>
            </a:extLst>
          </a:blip>
          <a:srcRect/>
          <a:stretch>
            <a:fillRect/>
          </a:stretch>
        </p:blipFill>
        <p:spPr bwMode="auto">
          <a:xfrm>
            <a:off x="10668635" y="1945640"/>
            <a:ext cx="1080135" cy="145542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375576" y="406746"/>
            <a:ext cx="9292424" cy="499703"/>
          </a:xfrm>
        </p:spPr>
        <p:txBody>
          <a:bodyPr>
            <a:normAutofit fontScale="90000"/>
          </a:bodyPr>
          <a:lstStyle/>
          <a:p>
            <a:r>
              <a:rPr lang="es-ES" sz="3600" dirty="0" smtClean="0"/>
              <a:t>AGAPITO GORGUES MANRESA</a:t>
            </a:r>
            <a:endParaRPr lang="es-ES" sz="3600" dirty="0"/>
          </a:p>
        </p:txBody>
      </p:sp>
      <p:sp>
        <p:nvSpPr>
          <p:cNvPr id="5" name="Subtítulo 4"/>
          <p:cNvSpPr>
            <a:spLocks noGrp="1"/>
          </p:cNvSpPr>
          <p:nvPr>
            <p:ph type="subTitle" idx="1"/>
          </p:nvPr>
        </p:nvSpPr>
        <p:spPr>
          <a:xfrm>
            <a:off x="174929" y="906449"/>
            <a:ext cx="10583186" cy="4961614"/>
          </a:xfrm>
        </p:spPr>
        <p:txBody>
          <a:bodyPr>
            <a:normAutofit/>
          </a:bodyPr>
          <a:lstStyle/>
          <a:p>
            <a:pPr algn="just"/>
            <a:r>
              <a:rPr lang="es-ES" sz="1600" b="1" dirty="0" smtClean="0"/>
              <a:t>¿En qué lugar reposan sus restos mortales?</a:t>
            </a:r>
            <a:endParaRPr lang="es-ES" sz="1600" b="1" dirty="0" smtClean="0"/>
          </a:p>
          <a:p>
            <a:pPr algn="just"/>
            <a:r>
              <a:rPr lang="es-ES" sz="1600" dirty="0" smtClean="0"/>
              <a:t>En un nicho familiar en el cementerio de </a:t>
            </a:r>
            <a:r>
              <a:rPr lang="es-ES" sz="1600" dirty="0" err="1" smtClean="0"/>
              <a:t>Cervià</a:t>
            </a:r>
            <a:r>
              <a:rPr lang="es-ES" sz="1600" dirty="0"/>
              <a:t> </a:t>
            </a:r>
            <a:r>
              <a:rPr lang="es-ES" sz="1600" dirty="0" smtClean="0"/>
              <a:t>(Lleida)</a:t>
            </a:r>
            <a:endParaRPr lang="es-ES" sz="1600" dirty="0" smtClean="0"/>
          </a:p>
          <a:p>
            <a:pPr algn="just"/>
            <a:r>
              <a:rPr lang="es-ES" sz="1600" b="1" dirty="0" smtClean="0"/>
              <a:t>¿En qué fecha fue Beatificado?</a:t>
            </a:r>
            <a:endParaRPr lang="es-ES" sz="1600" b="1" dirty="0" smtClean="0"/>
          </a:p>
          <a:p>
            <a:pPr algn="just"/>
            <a:r>
              <a:rPr lang="es-ES" sz="1600" dirty="0" smtClean="0"/>
              <a:t>El 13 de octubre de 2013, en Tarragona</a:t>
            </a:r>
            <a:endParaRPr lang="es-ES" sz="1600" dirty="0" smtClean="0"/>
          </a:p>
          <a:p>
            <a:pPr algn="just"/>
            <a:r>
              <a:rPr lang="es-ES" sz="1600" b="1" dirty="0" smtClean="0"/>
              <a:t>¿En qué fecha fue Canonizado?</a:t>
            </a:r>
            <a:endParaRPr lang="es-ES" sz="1600" b="1" dirty="0" smtClean="0"/>
          </a:p>
          <a:p>
            <a:pPr algn="just"/>
            <a:r>
              <a:rPr lang="es-ES" sz="1600" dirty="0" smtClean="0"/>
              <a:t>Aún no está canonizado</a:t>
            </a:r>
            <a:endParaRPr lang="es-ES" sz="1600" dirty="0" smtClean="0"/>
          </a:p>
          <a:p>
            <a:pPr algn="just"/>
            <a:r>
              <a:rPr lang="es-ES" sz="1600" b="1" dirty="0" smtClean="0"/>
              <a:t>Fiesta Canónica:</a:t>
            </a:r>
            <a:endParaRPr lang="es-ES" sz="1600" b="1" dirty="0" smtClean="0"/>
          </a:p>
          <a:p>
            <a:pPr algn="just"/>
            <a:r>
              <a:rPr lang="es-ES" sz="1600" dirty="0" smtClean="0"/>
              <a:t>23 de octubre</a:t>
            </a:r>
            <a:endParaRPr lang="es-ES" sz="1600" dirty="0" smtClean="0"/>
          </a:p>
          <a:p>
            <a:pPr algn="just"/>
            <a:r>
              <a:rPr lang="es-ES" sz="1600" dirty="0" smtClean="0"/>
              <a:t>06 de noviembre, Festividad de los Beatos Mártires de la Persecución Religiosa en el siglo XX</a:t>
            </a:r>
            <a:endParaRPr lang="es-ES" sz="1600" dirty="0" smtClean="0"/>
          </a:p>
          <a:p>
            <a:pPr algn="just"/>
            <a:r>
              <a:rPr lang="es-ES" sz="1600" b="1" dirty="0" smtClean="0"/>
              <a:t>Fuente:</a:t>
            </a:r>
            <a:endParaRPr lang="es-ES" sz="1600" b="1" dirty="0" smtClean="0"/>
          </a:p>
          <a:p>
            <a:pPr marL="285750" indent="-285750" algn="just">
              <a:buFont typeface="Arial" panose="020B0604020202020204" pitchFamily="34" charset="0"/>
              <a:buChar char="•"/>
            </a:pPr>
            <a:r>
              <a:rPr lang="es-ES" sz="1600" dirty="0" smtClean="0"/>
              <a:t>Héroes de ayer y de hoy – Página de Facebook.</a:t>
            </a:r>
            <a:endParaRPr lang="es-ES" sz="1600" dirty="0" smtClean="0"/>
          </a:p>
        </p:txBody>
      </p:sp>
      <p:pic>
        <p:nvPicPr>
          <p:cNvPr id="6" name="Imagen 5" descr="https://i0.wp.com/causa.sanctorum.free.fr/Gorgues_Manresa.jpg?w=810"/>
          <p:cNvPicPr/>
          <p:nvPr/>
        </p:nvPicPr>
        <p:blipFill>
          <a:blip r:embed="rId1">
            <a:extLst>
              <a:ext uri="{28A0092B-C50C-407E-A947-70E740481C1C}">
                <a14:useLocalDpi xmlns:a14="http://schemas.microsoft.com/office/drawing/2010/main" val="0"/>
              </a:ext>
            </a:extLst>
          </a:blip>
          <a:srcRect/>
          <a:stretch>
            <a:fillRect/>
          </a:stretch>
        </p:blipFill>
        <p:spPr bwMode="auto">
          <a:xfrm>
            <a:off x="6721475" y="1562100"/>
            <a:ext cx="1176020" cy="1603375"/>
          </a:xfrm>
          <a:prstGeom prst="rect">
            <a:avLst/>
          </a:prstGeom>
          <a:noFill/>
          <a:ln>
            <a:noFill/>
          </a:ln>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2646</Words>
  <Application>WPS Presentation</Application>
  <PresentationFormat>Panorámica</PresentationFormat>
  <Paragraphs>39</Paragraphs>
  <Slides>3</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3</vt:i4>
      </vt:variant>
    </vt:vector>
  </HeadingPairs>
  <TitlesOfParts>
    <vt:vector size="11" baseType="lpstr">
      <vt:lpstr>Arial</vt:lpstr>
      <vt:lpstr>SimSun</vt:lpstr>
      <vt:lpstr>Wingdings</vt:lpstr>
      <vt:lpstr>Calibri Light</vt:lpstr>
      <vt:lpstr>Calibri</vt:lpstr>
      <vt:lpstr>Microsoft YaHei</vt:lpstr>
      <vt:lpstr>Arial Unicode MS</vt:lpstr>
      <vt:lpstr>Tema de Office</vt:lpstr>
      <vt:lpstr>AGAPITO GORGUES MANRESA</vt:lpstr>
      <vt:lpstr>AGAPITO GORGUES MANRESA</vt:lpstr>
      <vt:lpstr>AGAPITO GORGUES MANRESA</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AGAPITO GORGUESMANRESA</dc:title>
  <dc:creator>Usuario</dc:creator>
  <cp:lastModifiedBy>Beatriz</cp:lastModifiedBy>
  <cp:revision>3</cp:revision>
  <dcterms:created xsi:type="dcterms:W3CDTF">2023-05-22T14:31:00Z</dcterms:created>
  <dcterms:modified xsi:type="dcterms:W3CDTF">2023-05-28T10:05:30Z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EE472BBB08DB498DA9726EBABA8C9714</vt:lpwstr>
  </property>
  <property fmtid="{D5CDD505-2E9C-101B-9397-08002B2CF9AE}" pid="3" name="KSOProductBuildVer">
    <vt:lpwstr>3082-11.2.0.11537</vt:lpwstr>
  </property>
</Properties>
</file>