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B2D0-DD4F-4180-8759-8D3B83F268FD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E064-FDF1-4184-92DC-4D21EB289E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B2D0-DD4F-4180-8759-8D3B83F268FD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E064-FDF1-4184-92DC-4D21EB289E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B2D0-DD4F-4180-8759-8D3B83F268FD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E064-FDF1-4184-92DC-4D21EB289E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B2D0-DD4F-4180-8759-8D3B83F268FD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E064-FDF1-4184-92DC-4D21EB289E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B2D0-DD4F-4180-8759-8D3B83F268FD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E064-FDF1-4184-92DC-4D21EB289E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B2D0-DD4F-4180-8759-8D3B83F268FD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E064-FDF1-4184-92DC-4D21EB289E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B2D0-DD4F-4180-8759-8D3B83F268FD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E064-FDF1-4184-92DC-4D21EB289E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B2D0-DD4F-4180-8759-8D3B83F268FD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E064-FDF1-4184-92DC-4D21EB289E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B2D0-DD4F-4180-8759-8D3B83F268FD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E064-FDF1-4184-92DC-4D21EB289E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B2D0-DD4F-4180-8759-8D3B83F268FD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E064-FDF1-4184-92DC-4D21EB289E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B2D0-DD4F-4180-8759-8D3B83F268FD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E064-FDF1-4184-92DC-4D21EB289E86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0B2D0-DD4F-4180-8759-8D3B83F268FD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E064-FDF1-4184-92DC-4D21EB289E86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jpeg"/><Relationship Id="rId2" Type="http://schemas.openxmlformats.org/officeDocument/2006/relationships/hyperlink" Target="https://dbe.rah.es/biografias/31394/alberto-marco-aleman" TargetMode="External"/><Relationship Id="rId1" Type="http://schemas.openxmlformats.org/officeDocument/2006/relationships/hyperlink" Target="https://www.carmelitas.es/rincon-carmelita/6-de-noviembre-beato-alberto-marco-que-mas-quisiera-yo-que-morir-martir#:~:text=El%20Beato%20Alberto%20Marco%20Alem%C3%A1n,pr%C3%A1cticas%20de%20la%20fe%20cristian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401927"/>
            <a:ext cx="9051636" cy="540182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ALBERTO MARIA MARCO ALEMAN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3200" y="1173018"/>
            <a:ext cx="10372436" cy="5684982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Civil: </a:t>
            </a:r>
            <a:r>
              <a:rPr lang="es-ES" sz="1600" dirty="0" smtClean="0"/>
              <a:t>Alberto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Nacimiento: </a:t>
            </a:r>
            <a:r>
              <a:rPr lang="es-ES" sz="1600" dirty="0" smtClean="0"/>
              <a:t>23.05.1894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Nacimiento: </a:t>
            </a:r>
            <a:r>
              <a:rPr lang="es-ES" sz="1600" dirty="0" err="1" smtClean="0"/>
              <a:t>Caudete</a:t>
            </a:r>
            <a:r>
              <a:rPr lang="es-ES" sz="1600" dirty="0" smtClean="0"/>
              <a:t> (Albacete)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Asesinato: 2</a:t>
            </a:r>
            <a:r>
              <a:rPr lang="es-ES" sz="1600" dirty="0" smtClean="0"/>
              <a:t>8.11.1936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Asesinato: </a:t>
            </a:r>
            <a:r>
              <a:rPr lang="es-ES" sz="1600" dirty="0" err="1" smtClean="0"/>
              <a:t>Paracuellos</a:t>
            </a:r>
            <a:r>
              <a:rPr lang="es-ES" sz="1600" dirty="0" smtClean="0"/>
              <a:t> del Jarama (Madrid)</a:t>
            </a:r>
            <a:endParaRPr lang="es-ES" sz="1600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Orden de los Carmelitas de la Antigua Observancia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Su </a:t>
            </a:r>
            <a:r>
              <a:rPr lang="es-ES" sz="1600" dirty="0"/>
              <a:t>familia era muy conocida en el pueblo por su piedad y prácticas de la fe cristiana. En 1905 ingresó en el seminario de carmelitas de </a:t>
            </a:r>
            <a:r>
              <a:rPr lang="es-ES" sz="1600" dirty="0" err="1"/>
              <a:t>Olot</a:t>
            </a:r>
            <a:r>
              <a:rPr lang="es-ES" sz="1600" dirty="0"/>
              <a:t> (Gerona), donde cursó lo que entonces se llamaba Humanidades. En el Carmen de Onda (Castellón) hizo el noviciado y allí profesó el 5 de agosto de 1910; en </a:t>
            </a:r>
            <a:r>
              <a:rPr lang="es-ES" sz="1600" dirty="0" err="1"/>
              <a:t>Caudete</a:t>
            </a:r>
            <a:r>
              <a:rPr lang="es-ES" sz="1600" dirty="0"/>
              <a:t> (Albacete) estudió Filosofía y Teología. Se ordenó sacerdote el 29 de junio de 1917. Estuvo destinado en distintos conventos del Levante español y en el santuario de El Henar (Segovia), siempre cumpliendo con dedicación y entrega las tareas que le encomendaba la obediencia.</a:t>
            </a:r>
            <a:endParaRPr lang="es-ES" sz="1600" dirty="0" smtClean="0"/>
          </a:p>
          <a:p>
            <a:pPr algn="just"/>
            <a:r>
              <a:rPr lang="es-ES" sz="1600" dirty="0"/>
              <a:t>Desempeñaba el cargo de prior de la casa madrileña de la calle de Ayala, cuando estalló la Guerra Civil.</a:t>
            </a:r>
            <a:endParaRPr lang="es-ES" sz="1600" dirty="0"/>
          </a:p>
          <a:p>
            <a:pPr algn="just"/>
            <a:r>
              <a:rPr lang="es-ES" sz="1600" dirty="0"/>
              <a:t>Hacía compatible el cargo con el de secretario y asistente provincial.</a:t>
            </a:r>
            <a:endParaRPr lang="es-ES" sz="1600" dirty="0"/>
          </a:p>
          <a:p>
            <a:pPr algn="just"/>
            <a:endParaRPr lang="es-ES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770" y="1265555"/>
            <a:ext cx="1556385" cy="22656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62545" y="383454"/>
            <a:ext cx="9005455" cy="614073"/>
          </a:xfrm>
        </p:spPr>
        <p:txBody>
          <a:bodyPr>
            <a:normAutofit/>
          </a:bodyPr>
          <a:lstStyle/>
          <a:p>
            <a:r>
              <a:rPr lang="es-ES" sz="3600" dirty="0" smtClean="0"/>
              <a:t>ALBERTO MARIA MARCO ALEMAN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58618" y="997527"/>
            <a:ext cx="10409382" cy="5578764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Martirio:</a:t>
            </a:r>
            <a:endParaRPr lang="es-ES" sz="1600" b="1" dirty="0" smtClean="0"/>
          </a:p>
          <a:p>
            <a:pPr algn="just"/>
            <a:r>
              <a:rPr lang="es-ES" sz="1700" dirty="0"/>
              <a:t>El día 20 de julio de 1936 se refugió en un domicilio particular de la calle Velázquez. El 31 de agosto después de ser delatado, los milicianos lo condujeron a la checa de Fomento y el 2 de septiembre lo llevaron a la Dirección General de Seguridad. Al día siguiente, 3 de septiembre, fue conducido a la Cárcel Modelo, calle General </a:t>
            </a:r>
            <a:r>
              <a:rPr lang="es-ES" sz="1700" dirty="0" err="1"/>
              <a:t>Porlier</a:t>
            </a:r>
            <a:r>
              <a:rPr lang="es-ES" sz="1700" dirty="0"/>
              <a:t>, n.º 54, donde recibía cada viernes la visita de sus familiares, incluida su propia madre.</a:t>
            </a:r>
            <a:endParaRPr lang="es-ES" sz="1700" dirty="0"/>
          </a:p>
          <a:p>
            <a:pPr algn="just"/>
            <a:r>
              <a:rPr lang="es-ES" sz="1700" dirty="0"/>
              <a:t>Durante la estancia en la cárcel fue un gran consuelo para sus compañeros, quienes encontraron en el mismo al amigo y al sacerdote. Sobre las últimas horas vividas en </a:t>
            </a:r>
            <a:r>
              <a:rPr lang="es-ES" sz="1700" dirty="0" err="1"/>
              <a:t>Porlier</a:t>
            </a:r>
            <a:r>
              <a:rPr lang="es-ES" sz="1700" dirty="0"/>
              <a:t> ha dejado una crónica el militar Jesús Sánchez Posada; publicada por el padre </a:t>
            </a:r>
            <a:r>
              <a:rPr lang="es-ES" sz="1700" dirty="0" err="1"/>
              <a:t>Besalduch</a:t>
            </a:r>
            <a:r>
              <a:rPr lang="es-ES" sz="1700" dirty="0"/>
              <a:t> en </a:t>
            </a:r>
            <a:r>
              <a:rPr lang="es-ES" sz="1700" i="1" dirty="0"/>
              <a:t>Nuestros mártires </a:t>
            </a:r>
            <a:r>
              <a:rPr lang="es-ES" sz="1700" dirty="0"/>
              <a:t>(1940). Según narra Sánchez Posada, el padre Alberto tenía la convicción de que lo iban a asesinar, pero siempre mantuvo el ánimo sereno, las palabras de aliento y la disposición para impartir la absolución en el sacramento de la penitencia a cuantos se la pedían.</a:t>
            </a:r>
            <a:endParaRPr lang="es-ES" sz="1700" dirty="0"/>
          </a:p>
          <a:p>
            <a:pPr algn="just"/>
            <a:r>
              <a:rPr lang="es-ES" sz="1700" dirty="0"/>
              <a:t>En una de las tristemente famosas sacas, el 18 de noviembre de 1936, fue conducido a </a:t>
            </a:r>
            <a:r>
              <a:rPr lang="es-ES" sz="1700" dirty="0" err="1"/>
              <a:t>Paracuellos</a:t>
            </a:r>
            <a:r>
              <a:rPr lang="es-ES" sz="1700" dirty="0"/>
              <a:t> del Jarama y allí fue fusilado. Quedó sepultado en el inmenso cementerio de la colina.</a:t>
            </a:r>
            <a:endParaRPr lang="es-ES" sz="1700" dirty="0"/>
          </a:p>
          <a:p>
            <a:pPr algn="just"/>
            <a:r>
              <a:rPr lang="es-ES" sz="1600" dirty="0"/>
              <a:t>Fue incoado el proceso de beatificación en la archidiócesis de Madrid. Junto con un grupo de hermanos de las escuelas cristianas, el día 1 de julio de 1960; concluido el mismo fue enviado a Roma el 26 de octubre de 1967. El 22 de octubre de 1992 aprobó el proceso la Sagrada Congregación. Fue entregada la </a:t>
            </a:r>
            <a:r>
              <a:rPr lang="es-ES" sz="1600" i="1" dirty="0" err="1"/>
              <a:t>Positio</a:t>
            </a:r>
            <a:r>
              <a:rPr lang="es-ES" sz="1600" i="1" dirty="0"/>
              <a:t> </a:t>
            </a:r>
            <a:r>
              <a:rPr lang="es-ES" sz="1600" dirty="0"/>
              <a:t>en 1998. Se espera que pronto los dos grupos sean </a:t>
            </a:r>
            <a:r>
              <a:rPr lang="es-ES" sz="1600" dirty="0" smtClean="0"/>
              <a:t>beatificados.</a:t>
            </a:r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2540662"/>
            <a:ext cx="1025236" cy="149306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411163"/>
            <a:ext cx="9144000" cy="512473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ALBERTO MARIA MARCO ALEMAN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93964" y="997527"/>
            <a:ext cx="10474036" cy="5495637"/>
          </a:xfrm>
        </p:spPr>
        <p:txBody>
          <a:bodyPr>
            <a:normAutofit/>
          </a:bodyPr>
          <a:lstStyle/>
          <a:p>
            <a:r>
              <a:rPr lang="es-ES" sz="1600" dirty="0"/>
              <a:t>Señalan los testigos que estaba persuadido de que lo matarían por odio a Dios y a su Iglesia:</a:t>
            </a:r>
            <a:endParaRPr lang="es-ES" sz="1600" dirty="0"/>
          </a:p>
          <a:p>
            <a:r>
              <a:rPr lang="es-ES" sz="1600" b="1" dirty="0"/>
              <a:t>“Si es que ha llegado mi hora,</a:t>
            </a:r>
            <a:endParaRPr lang="es-ES" sz="1600" dirty="0"/>
          </a:p>
          <a:p>
            <a:r>
              <a:rPr lang="es-ES" sz="1600" b="1" dirty="0"/>
              <a:t>tengo que morir con el hábito de fraile.</a:t>
            </a:r>
            <a:endParaRPr lang="es-ES" sz="1600" dirty="0"/>
          </a:p>
          <a:p>
            <a:r>
              <a:rPr lang="es-ES" sz="1600" b="1" dirty="0"/>
              <a:t>Si muero, mucho ánimo.</a:t>
            </a:r>
            <a:endParaRPr lang="es-ES" sz="1600" dirty="0"/>
          </a:p>
          <a:p>
            <a:r>
              <a:rPr lang="es-ES" sz="1600" b="1" dirty="0"/>
              <a:t>Lo que no quiero es que lloréis</a:t>
            </a:r>
            <a:endParaRPr lang="es-ES" sz="1600" dirty="0"/>
          </a:p>
          <a:p>
            <a:r>
              <a:rPr lang="es-ES" sz="1600" b="1" dirty="0"/>
              <a:t>porque, al fin de cuentas,</a:t>
            </a:r>
            <a:endParaRPr lang="es-ES" sz="1600" dirty="0"/>
          </a:p>
          <a:p>
            <a:r>
              <a:rPr lang="es-ES" sz="1600" b="1" dirty="0"/>
              <a:t>si soy mártir iré al cielo.</a:t>
            </a:r>
            <a:endParaRPr lang="es-ES" sz="1600" dirty="0"/>
          </a:p>
          <a:p>
            <a:r>
              <a:rPr lang="es-ES" sz="1600" b="1" dirty="0"/>
              <a:t>¡Qué más quisiera yo que morir mártir!”</a:t>
            </a:r>
            <a:endParaRPr lang="es-ES" sz="16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535" y="1680845"/>
            <a:ext cx="1599565" cy="23285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713345" y="383454"/>
            <a:ext cx="8765309" cy="604837"/>
          </a:xfrm>
        </p:spPr>
        <p:txBody>
          <a:bodyPr>
            <a:normAutofit/>
          </a:bodyPr>
          <a:lstStyle/>
          <a:p>
            <a:r>
              <a:rPr lang="es-ES" sz="3600" dirty="0" smtClean="0"/>
              <a:t>ALBERTO MARIA MARCO ALEMAN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58618" y="1117600"/>
            <a:ext cx="10220036" cy="5532582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reposan sus restos mortales?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En </a:t>
            </a:r>
            <a:r>
              <a:rPr lang="es-ES" sz="1600" dirty="0" err="1" smtClean="0"/>
              <a:t>Paracuellos</a:t>
            </a:r>
            <a:r>
              <a:rPr lang="es-ES" sz="1600" dirty="0" smtClean="0"/>
              <a:t> del Jarama (Madrid)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Beatificado?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El 13 de octubre de 2013, en Tarragona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Canonizado?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Aún no está canonizado</a:t>
            </a:r>
            <a:endParaRPr lang="es-ES" sz="1600" dirty="0"/>
          </a:p>
          <a:p>
            <a:pPr algn="just"/>
            <a:r>
              <a:rPr lang="es-ES" sz="1600" b="1" dirty="0" smtClean="0"/>
              <a:t>Fiesta Canónica:</a:t>
            </a:r>
            <a:endParaRPr lang="es-ES" sz="1600" b="1" dirty="0" smtClean="0"/>
          </a:p>
          <a:p>
            <a:pPr algn="just"/>
            <a:r>
              <a:rPr lang="es-ES" sz="1600" dirty="0" smtClean="0"/>
              <a:t>18 de noviembre</a:t>
            </a:r>
            <a:endParaRPr lang="es-ES" sz="1600" dirty="0" smtClean="0"/>
          </a:p>
          <a:p>
            <a:pPr algn="just"/>
            <a:r>
              <a:rPr lang="es-ES" sz="1600" dirty="0" smtClean="0"/>
              <a:t>06 de noviembre Festividad de los Beatos Mártires durante la Persecución Religiosa en el siglo XX</a:t>
            </a:r>
            <a:endParaRPr lang="es-ES" sz="1600" dirty="0" smtClean="0"/>
          </a:p>
          <a:p>
            <a:pPr algn="just"/>
            <a:r>
              <a:rPr lang="es-ES" sz="1600" b="1" dirty="0" smtClean="0"/>
              <a:t>Fuentes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 smtClean="0">
                <a:hlinkClick r:id="rId1"/>
              </a:rPr>
              <a:t>https://www.carmelitas.es/rincon-carmelita/6-de-noviembre-beato-alberto-marco-que-mas-quisiera-yo-que-morir-martir#:~:text=El%20Beato%20Alberto%20Marco%20Alem%C3%A1n,pr%C3%A1cticas%20de%20la%20fe%20cristiana</a:t>
            </a:r>
            <a:r>
              <a:rPr lang="es-ES" sz="1600" b="1" dirty="0" smtClean="0"/>
              <a:t>.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u="sng" dirty="0">
                <a:hlinkClick r:id="rId2"/>
              </a:rPr>
              <a:t>https://dbe.rah.es/biografias/31394/alberto-marco-aleman</a:t>
            </a:r>
            <a:endParaRPr lang="es-E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b="1" dirty="0" smtClean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0" y="1376680"/>
            <a:ext cx="1706245" cy="24841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3590</Words>
  <Application>WPS Presentation</Application>
  <PresentationFormat>Panorámica</PresentationFormat>
  <Paragraphs>51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ALBERTO MARIA MARCO ALEMAN</vt:lpstr>
      <vt:lpstr>ALBERTO MARIA MARCO ALEMAN</vt:lpstr>
      <vt:lpstr>ALBERTO MARIA MARCO ALEMAN</vt:lpstr>
      <vt:lpstr>ALBERTO MARIA MARCO ALEMAN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ALBERTO MARIA MARCO ALEMAN</dc:title>
  <dc:creator>Usuario</dc:creator>
  <cp:lastModifiedBy>Beatriz</cp:lastModifiedBy>
  <cp:revision>4</cp:revision>
  <dcterms:created xsi:type="dcterms:W3CDTF">2023-05-22T15:47:00Z</dcterms:created>
  <dcterms:modified xsi:type="dcterms:W3CDTF">2023-05-28T09:06:53Z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35B6C90C0C1942F693F24151A57C0D23</vt:lpwstr>
  </property>
  <property fmtid="{D5CDD505-2E9C-101B-9397-08002B2CF9AE}" pid="3" name="KSOProductBuildVer">
    <vt:lpwstr>3082-11.2.0.11537</vt:lpwstr>
  </property>
</Properties>
</file>