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93B362DE-A4C8-49C4-9E55-DA0AE0841E1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8B8A578-61D0-4C88-B8EF-FC2B7B8919B8}"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93B362DE-A4C8-49C4-9E55-DA0AE0841E1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8B8A578-61D0-4C88-B8EF-FC2B7B8919B8}"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93B362DE-A4C8-49C4-9E55-DA0AE0841E1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8B8A578-61D0-4C88-B8EF-FC2B7B8919B8}"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93B362DE-A4C8-49C4-9E55-DA0AE0841E1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8B8A578-61D0-4C88-B8EF-FC2B7B8919B8}"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93B362DE-A4C8-49C4-9E55-DA0AE0841E11}"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B8B8A578-61D0-4C88-B8EF-FC2B7B8919B8}"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93B362DE-A4C8-49C4-9E55-DA0AE0841E1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8B8A578-61D0-4C88-B8EF-FC2B7B8919B8}"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93B362DE-A4C8-49C4-9E55-DA0AE0841E11}"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B8B8A578-61D0-4C88-B8EF-FC2B7B8919B8}"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93B362DE-A4C8-49C4-9E55-DA0AE0841E11}"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B8B8A578-61D0-4C88-B8EF-FC2B7B8919B8}"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3B362DE-A4C8-49C4-9E55-DA0AE0841E11}"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B8B8A578-61D0-4C88-B8EF-FC2B7B8919B8}"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93B362DE-A4C8-49C4-9E55-DA0AE0841E1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8B8A578-61D0-4C88-B8EF-FC2B7B8919B8}"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93B362DE-A4C8-49C4-9E55-DA0AE0841E11}"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B8B8A578-61D0-4C88-B8EF-FC2B7B8919B8}"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362DE-A4C8-49C4-9E55-DA0AE0841E11}"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8A578-61D0-4C88-B8EF-FC2B7B8919B8}"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jpeg"/><Relationship Id="rId2" Type="http://schemas.openxmlformats.org/officeDocument/2006/relationships/hyperlink" Target="https://464martires.es/index.php/464-martires/25-toledo/sacerdotes/49-martin-paramo-gregorio" TargetMode="External"/><Relationship Id="rId1" Type="http://schemas.openxmlformats.org/officeDocument/2006/relationships/hyperlink" Target="https://www.bisbatlleida.org/ca/persona-historica/iglesias-ba%C3%B1uelos-lu%C3%ADs-h-abd%C3%B3n-marist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568448"/>
            <a:ext cx="9144000" cy="697645"/>
          </a:xfrm>
        </p:spPr>
        <p:txBody>
          <a:bodyPr>
            <a:normAutofit/>
          </a:bodyPr>
          <a:lstStyle/>
          <a:p>
            <a:r>
              <a:rPr lang="es-ES" sz="3600" dirty="0" smtClean="0"/>
              <a:t>LUIS IGLESIAS BAÑUELOS</a:t>
            </a:r>
            <a:endParaRPr lang="es-ES" sz="3600" dirty="0"/>
          </a:p>
        </p:txBody>
      </p:sp>
      <p:sp>
        <p:nvSpPr>
          <p:cNvPr id="3" name="Subtítulo 2"/>
          <p:cNvSpPr>
            <a:spLocks noGrp="1"/>
          </p:cNvSpPr>
          <p:nvPr>
            <p:ph type="subTitle" idx="1"/>
          </p:nvPr>
        </p:nvSpPr>
        <p:spPr>
          <a:xfrm>
            <a:off x="307731" y="1266093"/>
            <a:ext cx="10360269" cy="5486399"/>
          </a:xfrm>
        </p:spPr>
        <p:txBody>
          <a:bodyPr>
            <a:normAutofit lnSpcReduction="10000"/>
          </a:bodyPr>
          <a:lstStyle/>
          <a:p>
            <a:pPr algn="just"/>
            <a:r>
              <a:rPr lang="es-ES" sz="1600" b="1" dirty="0" smtClean="0"/>
              <a:t>Nombre Civil: </a:t>
            </a:r>
            <a:r>
              <a:rPr lang="es-ES" sz="1600" dirty="0" smtClean="0"/>
              <a:t>Luis</a:t>
            </a:r>
            <a:endParaRPr lang="es-ES" sz="1600" dirty="0" smtClean="0"/>
          </a:p>
          <a:p>
            <a:pPr algn="just"/>
            <a:r>
              <a:rPr lang="es-ES" sz="1600" b="1" dirty="0" smtClean="0"/>
              <a:t>Fecha Nacimiento: </a:t>
            </a:r>
            <a:r>
              <a:rPr lang="es-ES" sz="1600" dirty="0" smtClean="0"/>
              <a:t>19 de agosto de 1895</a:t>
            </a:r>
            <a:endParaRPr lang="es-ES" sz="1600" dirty="0" smtClean="0"/>
          </a:p>
          <a:p>
            <a:pPr algn="just"/>
            <a:r>
              <a:rPr lang="es-ES" sz="1600" b="1" dirty="0" smtClean="0"/>
              <a:t>Lugar Nacimiento: </a:t>
            </a:r>
            <a:r>
              <a:rPr lang="es-ES" sz="1600" dirty="0" smtClean="0"/>
              <a:t>Los </a:t>
            </a:r>
            <a:r>
              <a:rPr lang="es-ES" sz="1600" dirty="0" err="1" smtClean="0"/>
              <a:t>Valcárceres</a:t>
            </a:r>
            <a:r>
              <a:rPr lang="es-ES" sz="1600" dirty="0" smtClean="0"/>
              <a:t> (Burgos)</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23 de agosto de 1936</a:t>
            </a:r>
            <a:endParaRPr lang="es-ES" sz="1600" dirty="0" smtClean="0"/>
          </a:p>
          <a:p>
            <a:pPr algn="just"/>
            <a:r>
              <a:rPr lang="es-ES" sz="1600" b="1" dirty="0" smtClean="0"/>
              <a:t>Lugar Asesinato: </a:t>
            </a:r>
            <a:r>
              <a:rPr lang="es-ES" sz="1600" dirty="0" smtClean="0"/>
              <a:t>En la Puerta del Cambrón (Toledo)</a:t>
            </a:r>
            <a:endParaRPr lang="es-ES" sz="1600" dirty="0" smtClean="0"/>
          </a:p>
          <a:p>
            <a:pPr algn="just"/>
            <a:r>
              <a:rPr lang="es-ES" sz="1600" b="1" dirty="0" smtClean="0"/>
              <a:t>Orden: </a:t>
            </a:r>
            <a:r>
              <a:rPr lang="es-ES" sz="1600" dirty="0" smtClean="0"/>
              <a:t> Marista</a:t>
            </a:r>
            <a:endParaRPr lang="es-ES" sz="1600" dirty="0" smtClean="0"/>
          </a:p>
          <a:p>
            <a:pPr algn="just"/>
            <a:r>
              <a:rPr lang="es-ES" sz="1600" b="1" dirty="0" smtClean="0"/>
              <a:t>Datos Biográficos Resumidos:</a:t>
            </a:r>
            <a:endParaRPr lang="es-ES" sz="1600" b="1" dirty="0" smtClean="0"/>
          </a:p>
          <a:p>
            <a:pPr algn="just" fontAlgn="base"/>
            <a:r>
              <a:rPr lang="es-ES" sz="1700" dirty="0" smtClean="0"/>
              <a:t>Según </a:t>
            </a:r>
            <a:r>
              <a:rPr lang="es-ES" sz="1700" dirty="0"/>
              <a:t>la costumbre de la época, fue bautizado el día siguiente, en la iglesia parroquial de su pueblo. En ella, recibió también el sacramento de la confirmación, el 13 de ¡octubre de 1899.</a:t>
            </a:r>
            <a:endParaRPr lang="es-ES" sz="1700" dirty="0"/>
          </a:p>
          <a:p>
            <a:pPr algn="just" fontAlgn="base"/>
            <a:r>
              <a:rPr lang="es-ES" sz="1700" dirty="0"/>
              <a:t>Sus padres, Martín y Eustaquia, supieron inculcar en sus hijos una profunda religiosidad, siendo ésta la mayor herencia que les dejaron, ya que no disponían de bienes materiales, aunque vivían dignamente de las labores agrícolas, en las que colaboraban los hijos para contribuir a las necesidades de la familia.</a:t>
            </a:r>
            <a:endParaRPr lang="es-ES" sz="1700" dirty="0"/>
          </a:p>
          <a:p>
            <a:pPr algn="just" fontAlgn="base"/>
            <a:r>
              <a:rPr lang="es-ES" sz="1700" dirty="0"/>
              <a:t>En su infancia, Luis sobresalió por su docilidad, por su piedad y por el amor a SUS padres y hermanos</a:t>
            </a:r>
            <a:r>
              <a:rPr lang="es-ES" sz="1700" dirty="0" smtClean="0"/>
              <a:t>.</a:t>
            </a:r>
            <a:endParaRPr lang="es-ES" sz="1700" dirty="0" smtClean="0"/>
          </a:p>
          <a:p>
            <a:pPr algn="just" fontAlgn="base"/>
            <a:r>
              <a:rPr lang="es-ES" sz="1700" dirty="0"/>
              <a:t>Terminados los estudios en la escuela elemental de su pueblo, un vecino de </a:t>
            </a:r>
            <a:r>
              <a:rPr lang="es-ES" sz="1700" dirty="0" err="1"/>
              <a:t>Villamorón</a:t>
            </a:r>
            <a:r>
              <a:rPr lang="es-ES" sz="1700" dirty="0"/>
              <a:t> (Burgos), conocedor de sus dotes intelectuales y de su buena conducta, lo animó a seguir d ejemplo de sus hijos, consagrados a Dios en la Congregación marista. El 11 de septiembre de 1907, Luís ingresó en el seminario menor que los Hermanos Maristas tenían en la localidad de </a:t>
            </a:r>
            <a:r>
              <a:rPr lang="es-ES" sz="1700" dirty="0" err="1"/>
              <a:t>Arceniega</a:t>
            </a:r>
            <a:r>
              <a:rPr lang="es-ES" sz="1700" dirty="0"/>
              <a:t> (Álava), donde comenzó su preparación para ser hermano marista.</a:t>
            </a:r>
            <a:endParaRPr lang="es-ES" sz="1700" dirty="0"/>
          </a:p>
          <a:p>
            <a:pPr algn="just"/>
            <a:endParaRPr lang="es-ES" sz="1600" dirty="0"/>
          </a:p>
        </p:txBody>
      </p:sp>
      <p:pic>
        <p:nvPicPr>
          <p:cNvPr id="4" name="Imagen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535670" y="1463675"/>
            <a:ext cx="1397000" cy="2159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24000" y="392601"/>
            <a:ext cx="9234854" cy="680060"/>
          </a:xfrm>
        </p:spPr>
        <p:txBody>
          <a:bodyPr>
            <a:normAutofit/>
          </a:bodyPr>
          <a:lstStyle/>
          <a:p>
            <a:r>
              <a:rPr lang="es-ES" sz="3600" dirty="0" smtClean="0"/>
              <a:t>LUIS IGLESIAS BAÑUELOS</a:t>
            </a:r>
            <a:endParaRPr lang="es-ES" sz="3600" dirty="0"/>
          </a:p>
        </p:txBody>
      </p:sp>
      <p:sp>
        <p:nvSpPr>
          <p:cNvPr id="5" name="Subtítulo 4"/>
          <p:cNvSpPr>
            <a:spLocks noGrp="1"/>
          </p:cNvSpPr>
          <p:nvPr>
            <p:ph type="subTitle" idx="1"/>
          </p:nvPr>
        </p:nvSpPr>
        <p:spPr>
          <a:xfrm>
            <a:off x="298938" y="1072661"/>
            <a:ext cx="10459916" cy="5530362"/>
          </a:xfrm>
        </p:spPr>
        <p:txBody>
          <a:bodyPr>
            <a:normAutofit fontScale="92500" lnSpcReduction="10000"/>
          </a:bodyPr>
          <a:lstStyle/>
          <a:p>
            <a:pPr fontAlgn="base"/>
            <a:r>
              <a:rPr lang="es-ES" sz="1700" b="1" dirty="0"/>
              <a:t>Vida religiosa del  H. Abdón</a:t>
            </a:r>
            <a:endParaRPr lang="es-ES" sz="1700" dirty="0"/>
          </a:p>
          <a:p>
            <a:pPr algn="just" fontAlgn="base"/>
            <a:r>
              <a:rPr lang="es-ES" sz="1700" dirty="0"/>
              <a:t>El 23 de diciembre de 1910, se trasladó a Las Avellanas (Lleida). Allí vistió el hábito marista el 25 de julio de 1911. Se consagró a Dios con los primeros votos anuales el 25 de julio de 1912 y emitió la profesión perpetua el 11 de agosto de 1918.</a:t>
            </a:r>
            <a:endParaRPr lang="es-ES" sz="1700" dirty="0"/>
          </a:p>
          <a:p>
            <a:pPr algn="just" fontAlgn="base"/>
            <a:r>
              <a:rPr lang="es-ES" sz="1700" dirty="0"/>
              <a:t>Por los informes que de él se han conservado, se puede asegurar que era un joven serio y reflexivo, que se mostraba siempre correcto y sencillo y que disponía, como así lo demostró, de cualidades especiales para la vida que Marcelino Champagnat quería para sus hermanos.</a:t>
            </a:r>
            <a:endParaRPr lang="es-ES" sz="1700" dirty="0"/>
          </a:p>
          <a:p>
            <a:pPr fontAlgn="base"/>
            <a:r>
              <a:rPr lang="es-ES" sz="1700" dirty="0"/>
              <a:t> </a:t>
            </a:r>
            <a:r>
              <a:rPr lang="es-ES" sz="1700" b="1" dirty="0" smtClean="0"/>
              <a:t>Itinerario </a:t>
            </a:r>
            <a:r>
              <a:rPr lang="es-ES" sz="1700" b="1" dirty="0"/>
              <a:t>docente y su amor por su vocación</a:t>
            </a:r>
            <a:endParaRPr lang="es-ES" sz="1700" dirty="0"/>
          </a:p>
          <a:p>
            <a:pPr algn="just" fontAlgn="base"/>
            <a:r>
              <a:rPr lang="es-ES" sz="1700" dirty="0"/>
              <a:t>El Siervo de Dios comienza su vida apostólica en </a:t>
            </a:r>
            <a:r>
              <a:rPr lang="es-ES" sz="1700" dirty="0" err="1"/>
              <a:t>Lloret</a:t>
            </a:r>
            <a:r>
              <a:rPr lang="es-ES" sz="1700" dirty="0"/>
              <a:t> (Barcelona) y la termina en Toledo. Son varios los colegios en los que desempeña su apostolado, con estancias más bien cortas en ellos. En todos los colegios en los que estuvo, los hermanos pudieron admirar en él el auténtico espíritu de Marcelino Champagnat. Los testimonios que de él tenemos nos hablan de que </a:t>
            </a:r>
            <a:r>
              <a:rPr lang="es-ES" sz="1700" i="1" dirty="0"/>
              <a:t>«empleaba su peculiar habilidad para un sinfín de menesteres en la comunidad y en el colegio; por ejemplo, en Lucena fue operador de cine: realizaba éste y otros menesteres con dedicación y esmero; por donde pasó, dejó recuerdo de persona seria y convencida de su vocación religiosa».</a:t>
            </a:r>
            <a:endParaRPr lang="es-ES" sz="1700" dirty="0"/>
          </a:p>
          <a:p>
            <a:pPr algn="just" fontAlgn="base"/>
            <a:r>
              <a:rPr lang="es-ES" sz="1700" dirty="0"/>
              <a:t>Así lo demostró en los dos años que pasó cumpliendo el servicio militar en La Coruña; tiempo que no alteró su ritmo de vida ni sus principios religiosos. Cumplido el servicio militar, se incorporó a la vida religiosa sin ningún titubeo.</a:t>
            </a:r>
            <a:endParaRPr lang="es-ES" sz="1700" dirty="0"/>
          </a:p>
          <a:p>
            <a:pPr algn="just" fontAlgn="base"/>
            <a:r>
              <a:rPr lang="es-ES" sz="1700" b="1" dirty="0"/>
              <a:t>Su perfil religioso </a:t>
            </a:r>
            <a:endParaRPr lang="es-ES" sz="1700" dirty="0"/>
          </a:p>
          <a:p>
            <a:pPr algn="just" fontAlgn="base"/>
            <a:r>
              <a:rPr lang="es-ES" sz="1700" dirty="0"/>
              <a:t>Su carácter apacible hacía que los hermanos recurrieran a él para solicitarle cualquier servicio, seguros de ser atendidos con amabilidad y presteza. </a:t>
            </a:r>
            <a:r>
              <a:rPr lang="es-ES" sz="1700" i="1" dirty="0"/>
              <a:t>«Lo recuerdo aún hoy con su amable sonrisa. Cumplía fielmente su oficio de profesor, sin llamar la atención y con sumisión a sus superiores. Era un religioso serio, reflexivo y servicial; como buen hermano marista, se distinguía por su humildad, sencillez y modestia».</a:t>
            </a:r>
            <a:endParaRPr lang="es-ES" sz="1700" dirty="0"/>
          </a:p>
          <a:p>
            <a:pPr algn="just"/>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952285" y="2834053"/>
            <a:ext cx="838200" cy="12954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59523" y="199170"/>
            <a:ext cx="9208477" cy="565760"/>
          </a:xfrm>
        </p:spPr>
        <p:txBody>
          <a:bodyPr>
            <a:normAutofit fontScale="90000"/>
          </a:bodyPr>
          <a:lstStyle/>
          <a:p>
            <a:r>
              <a:rPr lang="es-ES" sz="3600" dirty="0" smtClean="0"/>
              <a:t>LUIS IGLESIAS BAÑUELOS</a:t>
            </a:r>
            <a:endParaRPr lang="es-ES" sz="3600" dirty="0"/>
          </a:p>
        </p:txBody>
      </p:sp>
      <p:sp>
        <p:nvSpPr>
          <p:cNvPr id="5" name="Subtítulo 4"/>
          <p:cNvSpPr>
            <a:spLocks noGrp="1"/>
          </p:cNvSpPr>
          <p:nvPr>
            <p:ph type="subTitle" idx="1"/>
          </p:nvPr>
        </p:nvSpPr>
        <p:spPr>
          <a:xfrm>
            <a:off x="211015" y="650631"/>
            <a:ext cx="10456985" cy="6304084"/>
          </a:xfrm>
        </p:spPr>
        <p:txBody>
          <a:bodyPr>
            <a:noAutofit/>
          </a:bodyPr>
          <a:lstStyle/>
          <a:p>
            <a:pPr algn="just"/>
            <a:r>
              <a:rPr lang="es-ES" sz="1600" b="1" dirty="0" smtClean="0"/>
              <a:t>Datos Biográficos Extendidos:</a:t>
            </a:r>
            <a:endParaRPr lang="es-ES" sz="1600" b="1" dirty="0" smtClean="0"/>
          </a:p>
          <a:p>
            <a:pPr algn="just" fontAlgn="base"/>
            <a:r>
              <a:rPr lang="es-ES" sz="1600" b="1" dirty="0"/>
              <a:t>Martirio</a:t>
            </a:r>
            <a:endParaRPr lang="es-ES" sz="1600" dirty="0"/>
          </a:p>
          <a:p>
            <a:pPr algn="just" fontAlgn="base"/>
            <a:r>
              <a:rPr lang="es-ES" sz="1600" dirty="0"/>
              <a:t>En 1935, desde Málaga es trasladado a Toledo, como miembro de la comunidad que dirigía el H. Cipriano José, su hermano carnal. El 23 de agosto de 1936, los dos siguieron la misma suerte en la persecución, ofreciendo generosamente su vida a Dios y derramando su sangre por Jesucristo, del que eran fieles seguidores e imitadores</a:t>
            </a:r>
            <a:r>
              <a:rPr lang="es-ES" sz="1600" dirty="0" smtClean="0"/>
              <a:t>.</a:t>
            </a:r>
            <a:endParaRPr lang="es-ES" sz="1600" dirty="0" smtClean="0"/>
          </a:p>
          <a:p>
            <a:pPr algn="just" fontAlgn="base"/>
            <a:r>
              <a:rPr lang="es-ES" sz="1600" dirty="0"/>
              <a:t>Estalla la Guerra civil, y entre las 72 tristes jornadas de enfrentamiento que se vivieron en la ciudad de Toledo hay una que culminó con caracteres de pesadilla. Como ya hemos narrado el 22 de agosto de 1936, unos aviones del ejército republicano que bombardeaban el Alcázar erraron en su puntería matando a varios soldados de su propio ejército. Este suceso produjo cierta efervescencia entre los milicianos, pero nada hubiese ocurrido si los jefes no hubieran tomado el hecho como motivo para perpetrar unos asesinatos en los que ya venía meditando. La horrorosa matanza de prisioneros, a la que la impericia de un aviador sirvió como pretexto, había de realizarse de todos modos. Ambos sucesos fueron enlazados casuísticamente, pero la elección de víctimas no fue debida al azar. Los encargados de consumar el hecho sabían perfectamente lo que tenían que realizar y no hubo titubeos ni improvisación. Cuando anocheció 80 personas, en dos grupos fuertemente escoltados por milicianos, franqueaban las puertas de la cárcel. El asesinato fue perpetrado con nocturnidad y traición. El mismo engaño con que los presos fueron sacados de la cárcel es una prueba de la alevosía del crimen. Allí estaban los Siervos de Dios Emilio López y Gregorio Martín. Los detenidos bajaban del Convento de Gilitos, convertido en prisión, hacia la puerta del Cambrón de Toledo. Al llegar el grupo fue dividido: a unos los encaminaron a la cercana Fuente del Salobre y a los otros hacía el Puente de San Martín. La Puerta, de la que hablábamos al principio, hoy desaparecida contempló esta cruel escena en la que nuestros mártires fueron sacrificados. Sucedió en la madrugada del 22 al 23 de agosto de 1936.</a:t>
            </a:r>
            <a:endParaRPr lang="es-ES" sz="1600" dirty="0"/>
          </a:p>
          <a:p>
            <a:pPr algn="just"/>
            <a:r>
              <a:rPr lang="es-ES" sz="1600" dirty="0"/>
              <a:t>Se efectuó una nueva exhumación el </a:t>
            </a:r>
            <a:r>
              <a:rPr lang="es-ES" sz="1600" b="1" dirty="0"/>
              <a:t>23 de diciembre de 1947</a:t>
            </a:r>
            <a:r>
              <a:rPr lang="es-ES" sz="1600" dirty="0"/>
              <a:t> con el fin de darles acogida en la nueva sepultura que con toda delicadeza había preparado la comunidad. En 1941 se habían colocado en un arcón y en una sepultura, con el fin de trasladarlos a Las Avellanes (Lleida) a un panteón que se proyectaba para todos los mártires maristas de España. Pero en vista de la tardanza, la comunidad toledana adquirió una sepultura adyacente a la que ya tenían.</a:t>
            </a:r>
            <a:endParaRPr lang="es-ES" sz="1600" dirty="0"/>
          </a:p>
          <a:p>
            <a:pPr algn="just"/>
            <a:r>
              <a:rPr lang="es-ES" sz="1600" dirty="0"/>
              <a:t> Finalmente, con motivo del centenario de la existencia del </a:t>
            </a:r>
            <a:r>
              <a:rPr lang="es-ES" sz="1600" i="1" dirty="0"/>
              <a:t>Colegio de Santa María</a:t>
            </a:r>
            <a:r>
              <a:rPr lang="es-ES" sz="1600" dirty="0"/>
              <a:t> de los Hermanos Maristas en Toledo, el 25 de octubre de 2003, los restos de los mártires se trasladaron a la parroquia de Santa Teresa</a:t>
            </a:r>
            <a:r>
              <a:rPr lang="es-ES" sz="1600" b="1" dirty="0"/>
              <a:t>.</a:t>
            </a:r>
            <a:endParaRPr lang="es-ES" sz="1600" dirty="0"/>
          </a:p>
        </p:txBody>
      </p:sp>
      <p:pic>
        <p:nvPicPr>
          <p:cNvPr id="6" name="Imagen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952285" y="2834053"/>
            <a:ext cx="838200" cy="12954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20715" y="418978"/>
            <a:ext cx="9144000" cy="583345"/>
          </a:xfrm>
        </p:spPr>
        <p:txBody>
          <a:bodyPr>
            <a:normAutofit fontScale="90000"/>
          </a:bodyPr>
          <a:lstStyle/>
          <a:p>
            <a:r>
              <a:rPr lang="es-ES" sz="3600" dirty="0" smtClean="0"/>
              <a:t>LUIS IGLESIAS BAÑUELOS</a:t>
            </a:r>
            <a:endParaRPr lang="es-ES" sz="3600" dirty="0"/>
          </a:p>
        </p:txBody>
      </p:sp>
      <p:sp>
        <p:nvSpPr>
          <p:cNvPr id="5" name="Subtítulo 4"/>
          <p:cNvSpPr>
            <a:spLocks noGrp="1"/>
          </p:cNvSpPr>
          <p:nvPr>
            <p:ph type="subTitle" idx="1"/>
          </p:nvPr>
        </p:nvSpPr>
        <p:spPr>
          <a:xfrm>
            <a:off x="175846" y="1002323"/>
            <a:ext cx="10401300" cy="5609492"/>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la Parroquia de Santa Teresa de Toledo</a:t>
            </a:r>
            <a:endParaRPr lang="es-ES" sz="1600" dirty="0"/>
          </a:p>
          <a:p>
            <a:pPr algn="just"/>
            <a:r>
              <a:rPr lang="es-ES" sz="1600" b="1" dirty="0" smtClean="0"/>
              <a:t>¿En qué fecha fue beatificado?</a:t>
            </a:r>
            <a:endParaRPr lang="es-ES" sz="1600" b="1" dirty="0" smtClean="0"/>
          </a:p>
          <a:p>
            <a:pPr algn="just"/>
            <a:r>
              <a:rPr lang="es-ES" sz="1600" dirty="0" smtClean="0"/>
              <a:t>El 13 de octubre de 2013, en Tarragona </a:t>
            </a:r>
            <a:endParaRPr lang="es-ES" sz="1600" dirty="0" smtClean="0"/>
          </a:p>
          <a:p>
            <a:pPr algn="just"/>
            <a:r>
              <a:rPr lang="es-ES" sz="1600" b="1" dirty="0" smtClean="0"/>
              <a:t>¿En qué fecha fue canonizado?</a:t>
            </a:r>
            <a:endParaRPr lang="es-ES" sz="1600" b="1" dirty="0" smtClean="0"/>
          </a:p>
          <a:p>
            <a:pPr algn="just"/>
            <a:r>
              <a:rPr lang="es-ES" sz="1600" dirty="0" smtClean="0"/>
              <a:t>Aún no está canonizado</a:t>
            </a:r>
            <a:endParaRPr lang="es-ES" sz="1600" dirty="0" smtClean="0"/>
          </a:p>
          <a:p>
            <a:pPr algn="just"/>
            <a:r>
              <a:rPr lang="es-ES" sz="1600" b="1" dirty="0" smtClean="0"/>
              <a:t>Fiesta Canónica:</a:t>
            </a:r>
            <a:endParaRPr lang="es-ES" sz="1600" b="1" dirty="0" smtClean="0"/>
          </a:p>
          <a:p>
            <a:pPr algn="just"/>
            <a:r>
              <a:rPr lang="es-ES" sz="1600" dirty="0" smtClean="0"/>
              <a:t>23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Fuentes:</a:t>
            </a:r>
            <a:endParaRPr lang="es-ES" sz="1600" b="1" dirty="0" smtClean="0"/>
          </a:p>
          <a:p>
            <a:pPr marL="285750" indent="-285750" algn="just">
              <a:buFont typeface="Arial" panose="020B0604020202020204" pitchFamily="34" charset="0"/>
              <a:buChar char="•"/>
            </a:pPr>
            <a:r>
              <a:rPr lang="es-ES" sz="1600" b="1" dirty="0" smtClean="0">
                <a:hlinkClick r:id="rId1"/>
              </a:rPr>
              <a:t>https://www.bisbatlleida.org/ca/persona-historica/iglesias-ba%C3%B1uelos-lu%C3%ADs-h-abd%C3%B3n-marista</a:t>
            </a:r>
            <a:r>
              <a:rPr lang="es-ES" sz="1600" b="1" dirty="0" smtClean="0"/>
              <a:t> – Hno. </a:t>
            </a:r>
            <a:r>
              <a:rPr lang="es-ES" sz="1600" dirty="0" smtClean="0"/>
              <a:t>Mariano SANTAMARÍA</a:t>
            </a:r>
            <a:endParaRPr lang="es-ES" sz="1600" dirty="0" smtClean="0"/>
          </a:p>
          <a:p>
            <a:pPr marL="285750" indent="-285750" algn="just">
              <a:buFont typeface="Arial" panose="020B0604020202020204" pitchFamily="34" charset="0"/>
              <a:buChar char="•"/>
            </a:pPr>
            <a:r>
              <a:rPr lang="es-ES" sz="1600" b="1" dirty="0" smtClean="0">
                <a:hlinkClick r:id="rId2"/>
              </a:rPr>
              <a:t>https://464martires.es/index.php/464-martires/25-toledo/sacerdotes/49-martin-paramo-gregorio</a:t>
            </a:r>
            <a:endParaRPr lang="es-ES" sz="1600" b="1" dirty="0" smtClean="0"/>
          </a:p>
          <a:p>
            <a:pPr marL="285750" indent="-285750" algn="just">
              <a:buFont typeface="Arial" panose="020B0604020202020204" pitchFamily="34" charset="0"/>
              <a:buChar char="•"/>
            </a:pPr>
            <a:r>
              <a:rPr lang="es-ES" sz="1600" b="1" dirty="0"/>
              <a:t>https://www.religionenlibertad.com/blog/30774/los-80-del-cambron-6.html</a:t>
            </a:r>
            <a:endParaRPr lang="es-ES" sz="1600" dirty="0"/>
          </a:p>
          <a:p>
            <a:pPr marL="285750" indent="-285750" algn="just">
              <a:buFont typeface="Arial" panose="020B0604020202020204" pitchFamily="34" charset="0"/>
              <a:buChar char="•"/>
            </a:pPr>
            <a:endParaRPr lang="es-ES" sz="1600" b="1" dirty="0"/>
          </a:p>
        </p:txBody>
      </p:sp>
      <p:pic>
        <p:nvPicPr>
          <p:cNvPr id="6" name="Imagen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02880" y="1249045"/>
            <a:ext cx="1325245" cy="2047875"/>
          </a:xfrm>
          <a:prstGeom prst="rect">
            <a:avLst/>
          </a:prstGeom>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6634</Words>
  <Application>WPS Presentation</Application>
  <PresentationFormat>Panorámica</PresentationFormat>
  <Paragraphs>54</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LUIS IGLESIAS BAÑUELOS</vt:lpstr>
      <vt:lpstr>LUIS IGLESIAS BAÑUELOS</vt:lpstr>
      <vt:lpstr>LUIS IGLESIAS BAÑUELOS</vt:lpstr>
      <vt:lpstr>LUIS IGLESIAS BAÑUELOS</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LUIS IGLESIAS BAÑUELOS</dc:title>
  <dc:creator>Usuario</dc:creator>
  <cp:lastModifiedBy>Beatriz</cp:lastModifiedBy>
  <cp:revision>9</cp:revision>
  <dcterms:created xsi:type="dcterms:W3CDTF">2023-05-17T14:26:00Z</dcterms:created>
  <dcterms:modified xsi:type="dcterms:W3CDTF">2023-05-20T16:39:18Z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562F909868534369946F492E92768364</vt:lpwstr>
  </property>
  <property fmtid="{D5CDD505-2E9C-101B-9397-08002B2CF9AE}" pid="3" name="KSOProductBuildVer">
    <vt:lpwstr>3082-11.2.0.11537</vt:lpwstr>
  </property>
</Properties>
</file>