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88166084-BB86-4225-B952-0557916D6D6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8166084-BB86-4225-B952-0557916D6D6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8166084-BB86-4225-B952-0557916D6D6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8166084-BB86-4225-B952-0557916D6D6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88166084-BB86-4225-B952-0557916D6D6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88166084-BB86-4225-B952-0557916D6D6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88166084-BB86-4225-B952-0557916D6D67}"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8166084-BB86-4225-B952-0557916D6D67}"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8166084-BB86-4225-B952-0557916D6D67}"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8166084-BB86-4225-B952-0557916D6D6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8166084-BB86-4225-B952-0557916D6D6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86354A1-30C6-4300-9ED5-DA1B612DFFE3}"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66084-BB86-4225-B952-0557916D6D67}"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354A1-30C6-4300-9ED5-DA1B612DFFE3}"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jpeg"/><Relationship Id="rId2" Type="http://schemas.openxmlformats.org/officeDocument/2006/relationships/hyperlink" Target="https://www.es.catholic.net/op/articulos/37031/manuel-aranda-espejo-beato.html" TargetMode="External"/><Relationship Id="rId1" Type="http://schemas.openxmlformats.org/officeDocument/2006/relationships/hyperlink" Target="https://www.wikiwand.com/es/Santuario_y_Torre-Campanario_de_Santa_Mar%C3%ADa_de_la_Vill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38300" y="295885"/>
            <a:ext cx="9144000" cy="688852"/>
          </a:xfrm>
        </p:spPr>
        <p:txBody>
          <a:bodyPr>
            <a:normAutofit/>
          </a:bodyPr>
          <a:lstStyle/>
          <a:p>
            <a:r>
              <a:rPr lang="es-ES" sz="3600" dirty="0" smtClean="0"/>
              <a:t>MANUEL ARANDA ESPEJO</a:t>
            </a:r>
            <a:endParaRPr lang="es-ES" sz="3600" dirty="0"/>
          </a:p>
        </p:txBody>
      </p:sp>
      <p:sp>
        <p:nvSpPr>
          <p:cNvPr id="3" name="Subtítulo 2"/>
          <p:cNvSpPr>
            <a:spLocks noGrp="1"/>
          </p:cNvSpPr>
          <p:nvPr>
            <p:ph type="subTitle" idx="1"/>
          </p:nvPr>
        </p:nvSpPr>
        <p:spPr>
          <a:xfrm>
            <a:off x="272562" y="984737"/>
            <a:ext cx="10374923" cy="5679832"/>
          </a:xfrm>
        </p:spPr>
        <p:txBody>
          <a:bodyPr>
            <a:normAutofit lnSpcReduction="10000"/>
          </a:bodyPr>
          <a:lstStyle/>
          <a:p>
            <a:pPr algn="just"/>
            <a:r>
              <a:rPr lang="es-ES" sz="1600" b="1" dirty="0" smtClean="0"/>
              <a:t>Nombre Civil</a:t>
            </a:r>
            <a:r>
              <a:rPr lang="es-ES" sz="1600" dirty="0" smtClean="0"/>
              <a:t>: Manuel</a:t>
            </a:r>
            <a:endParaRPr lang="es-ES" sz="1600" dirty="0" smtClean="0"/>
          </a:p>
          <a:p>
            <a:pPr algn="just"/>
            <a:r>
              <a:rPr lang="es-ES" sz="1600" b="1" dirty="0" smtClean="0"/>
              <a:t>Fecha de Nacimiento: </a:t>
            </a:r>
            <a:r>
              <a:rPr lang="es-ES" sz="1600" dirty="0" smtClean="0"/>
              <a:t>22 de marzo de 1916</a:t>
            </a:r>
            <a:endParaRPr lang="es-ES" sz="1600" dirty="0" smtClean="0"/>
          </a:p>
          <a:p>
            <a:pPr algn="just"/>
            <a:r>
              <a:rPr lang="es-ES" sz="1600" b="1" dirty="0" smtClean="0"/>
              <a:t>Lugar de Nacimiento: </a:t>
            </a:r>
            <a:r>
              <a:rPr lang="es-ES" sz="1600" dirty="0" smtClean="0"/>
              <a:t>Monte </a:t>
            </a:r>
            <a:r>
              <a:rPr lang="es-ES" sz="1600" dirty="0" err="1" smtClean="0"/>
              <a:t>Lópe</a:t>
            </a:r>
            <a:r>
              <a:rPr lang="es-ES" sz="1600" dirty="0" smtClean="0"/>
              <a:t> </a:t>
            </a:r>
            <a:r>
              <a:rPr lang="es-ES" sz="1600" dirty="0" err="1" smtClean="0"/>
              <a:t>Alvarez</a:t>
            </a:r>
            <a:r>
              <a:rPr lang="es-ES" sz="1600" dirty="0" smtClean="0"/>
              <a:t> (Jaén)</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 Asesinato: </a:t>
            </a:r>
            <a:r>
              <a:rPr lang="es-ES" sz="1600" dirty="0" smtClean="0"/>
              <a:t>08 de agosto de 1936</a:t>
            </a:r>
            <a:endParaRPr lang="es-ES" sz="1600" dirty="0" smtClean="0"/>
          </a:p>
          <a:p>
            <a:pPr algn="just"/>
            <a:r>
              <a:rPr lang="es-ES" sz="1600" b="1" dirty="0" smtClean="0"/>
              <a:t>Lugar de Asesinato: </a:t>
            </a:r>
            <a:r>
              <a:rPr lang="es-ES" sz="1600" dirty="0" smtClean="0"/>
              <a:t>Monte </a:t>
            </a:r>
            <a:r>
              <a:rPr lang="es-ES" sz="1600" dirty="0" err="1" smtClean="0"/>
              <a:t>Lópe</a:t>
            </a:r>
            <a:r>
              <a:rPr lang="es-ES" sz="1600" dirty="0" smtClean="0"/>
              <a:t> </a:t>
            </a:r>
            <a:r>
              <a:rPr lang="es-ES" sz="1600" dirty="0" err="1" smtClean="0"/>
              <a:t>Alvarez</a:t>
            </a:r>
            <a:r>
              <a:rPr lang="es-ES" sz="1600" dirty="0" smtClean="0"/>
              <a:t> (Jaén)</a:t>
            </a:r>
            <a:endParaRPr lang="es-ES" sz="1600" dirty="0" smtClean="0"/>
          </a:p>
          <a:p>
            <a:pPr algn="just"/>
            <a:r>
              <a:rPr lang="es-ES" sz="1600" b="1" dirty="0" smtClean="0"/>
              <a:t>Orden: </a:t>
            </a:r>
            <a:r>
              <a:rPr lang="es-ES" sz="1600" dirty="0" smtClean="0"/>
              <a:t>Seminarista</a:t>
            </a:r>
            <a:endParaRPr lang="es-ES" sz="1600" dirty="0" smtClean="0"/>
          </a:p>
          <a:p>
            <a:pPr algn="just"/>
            <a:r>
              <a:rPr lang="es-ES" sz="1600" b="1" dirty="0" smtClean="0"/>
              <a:t>Datos Biográficos Resumidos:</a:t>
            </a:r>
            <a:endParaRPr lang="es-ES" sz="1600" b="1" dirty="0" smtClean="0"/>
          </a:p>
          <a:p>
            <a:pPr algn="just"/>
            <a:r>
              <a:rPr lang="es-ES" sz="1600" dirty="0"/>
              <a:t>Manuel alternaba el trabajo del campo con la enseñanza que recibía de un maestro idóneo. Era alegre, inteligente, fuerte... un muchacho normal en su ambiente. La práctica religiosa en el lugar era mínima; su familia, creyente, respetuosa con Dios... no se salía del común, aunque aspiraba a algo más. Un sacerdote, de muy tarde en tarde, visitaba la </a:t>
            </a:r>
            <a:r>
              <a:rPr lang="es-ES" sz="1600" dirty="0" smtClean="0"/>
              <a:t>aldea.</a:t>
            </a:r>
            <a:endParaRPr lang="es-ES" sz="1600" dirty="0" smtClean="0"/>
          </a:p>
          <a:p>
            <a:pPr algn="just"/>
            <a:r>
              <a:rPr lang="es-ES" sz="1600" dirty="0" smtClean="0"/>
              <a:t>Un </a:t>
            </a:r>
            <a:r>
              <a:rPr lang="es-ES" sz="1600" dirty="0"/>
              <a:t>ambiente poco </a:t>
            </a:r>
            <a:r>
              <a:rPr lang="es-ES" sz="1600" dirty="0" err="1"/>
              <a:t>idoneo</a:t>
            </a:r>
            <a:r>
              <a:rPr lang="es-ES" sz="1600" dirty="0"/>
              <a:t> para que surgiera una vocación, pero Dios miró a sus ojos, como hoy sigue mirando a muchos jóvenes, pronunció su nombre y él le </a:t>
            </a:r>
            <a:r>
              <a:rPr lang="es-ES" sz="1600" dirty="0" smtClean="0"/>
              <a:t>escuchó. Dicen </a:t>
            </a:r>
            <a:r>
              <a:rPr lang="es-ES" sz="1600" dirty="0"/>
              <a:t>que el sacerdote que venía de Martos, que los Sres. Carrasco, que influyó un hermano suyo, estudiante en San Agustín de Jaén... todo colabora con la llamada de </a:t>
            </a:r>
            <a:r>
              <a:rPr lang="es-ES" sz="1700" dirty="0" smtClean="0"/>
              <a:t>Dios. Le </a:t>
            </a:r>
            <a:r>
              <a:rPr lang="es-ES" sz="1700" dirty="0"/>
              <a:t>encargaron diera catequesis a los niños, sintió la necesidad de saber, entró en contacto con Dios. Una llamada y una respuesta: un desafío y un riesgo. </a:t>
            </a:r>
            <a:r>
              <a:rPr lang="es-ES" sz="1600" dirty="0"/>
              <a:t>Manuel decidió entrar en el Seminario... y empezaron las dificultades... lo económico y el ambiente poco propicio a lo religioso. Ni los tiempos, ni las bolsillos estaban sobrados, Manuel era una fuente de </a:t>
            </a:r>
            <a:r>
              <a:rPr lang="es-ES" sz="1700" dirty="0"/>
              <a:t>ingresos para la </a:t>
            </a:r>
            <a:r>
              <a:rPr lang="es-ES" sz="1600" dirty="0"/>
              <a:t>casa... la agresividad hacia lo religioso era patente</a:t>
            </a:r>
            <a:r>
              <a:rPr lang="es-ES" sz="1700" dirty="0" smtClean="0"/>
              <a:t>.</a:t>
            </a:r>
            <a:r>
              <a:rPr lang="es-ES" dirty="0"/>
              <a:t> </a:t>
            </a:r>
            <a:r>
              <a:rPr lang="es-ES" sz="1600" dirty="0"/>
              <a:t>La decisión de ser cura era, cuando menos inoportuna. Su preparación para entrar en el Seminario no era, tampoco la mejor. En principio, su padre se </a:t>
            </a:r>
            <a:r>
              <a:rPr lang="es-ES" sz="1600" dirty="0" smtClean="0"/>
              <a:t>oponía. </a:t>
            </a:r>
            <a:br>
              <a:rPr lang="es-ES" sz="1600" dirty="0"/>
            </a:br>
            <a:endParaRPr lang="es-ES" sz="1600" dirty="0"/>
          </a:p>
        </p:txBody>
      </p:sp>
      <p:pic>
        <p:nvPicPr>
          <p:cNvPr id="4" name="Imagen 3" descr="https://es.catholic.net/catholic_db/imagenes_db/santoral/manuel-aranda.jpg"/>
          <p:cNvPicPr/>
          <p:nvPr/>
        </p:nvPicPr>
        <p:blipFill>
          <a:blip r:embed="rId1">
            <a:extLst>
              <a:ext uri="{28A0092B-C50C-407E-A947-70E740481C1C}">
                <a14:useLocalDpi xmlns:a14="http://schemas.microsoft.com/office/drawing/2010/main" val="0"/>
              </a:ext>
            </a:extLst>
          </a:blip>
          <a:srcRect/>
          <a:stretch>
            <a:fillRect/>
          </a:stretch>
        </p:blipFill>
        <p:spPr bwMode="auto">
          <a:xfrm>
            <a:off x="7245350" y="1254760"/>
            <a:ext cx="1174750" cy="181800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80525"/>
            <a:ext cx="9278815" cy="530591"/>
          </a:xfrm>
        </p:spPr>
        <p:txBody>
          <a:bodyPr>
            <a:normAutofit fontScale="90000"/>
          </a:bodyPr>
          <a:lstStyle/>
          <a:p>
            <a:r>
              <a:rPr lang="es-ES" sz="3600" dirty="0" smtClean="0"/>
              <a:t>PABLO ARANDA ESPEJO</a:t>
            </a:r>
            <a:endParaRPr lang="es-ES" sz="3600" dirty="0"/>
          </a:p>
        </p:txBody>
      </p:sp>
      <p:sp>
        <p:nvSpPr>
          <p:cNvPr id="5" name="Subtítulo 4"/>
          <p:cNvSpPr>
            <a:spLocks noGrp="1"/>
          </p:cNvSpPr>
          <p:nvPr>
            <p:ph type="subTitle" idx="1"/>
          </p:nvPr>
        </p:nvSpPr>
        <p:spPr>
          <a:xfrm>
            <a:off x="228599" y="1011116"/>
            <a:ext cx="10574215" cy="5627076"/>
          </a:xfrm>
        </p:spPr>
        <p:txBody>
          <a:bodyPr>
            <a:noAutofit/>
          </a:bodyPr>
          <a:lstStyle/>
          <a:p>
            <a:pPr algn="just"/>
            <a:r>
              <a:rPr lang="es-ES" sz="1600" dirty="0"/>
              <a:t>Las superó con tesón, fuerza de voluntad, alegría interior, confianza en Dios, fidelidad plena a una vocación inicial... en la que fue tan de prisa que solo en cinco años maduró, no ya para la ordenación, sino para la consumación perfecta de su vocación.</a:t>
            </a:r>
            <a:br>
              <a:rPr lang="es-ES" sz="1600" dirty="0"/>
            </a:br>
            <a:br>
              <a:rPr lang="es-ES" sz="1600" dirty="0"/>
            </a:br>
            <a:r>
              <a:rPr lang="es-ES" sz="1600" dirty="0"/>
              <a:t>Entró en el Seminario de Baeza en septiembre de 1931, el primer año debió ser duro para él: tenía 15 años, sus compañeros eran niños, venía de un ambiente rural y poca preparación... pero todo lo superó airosamente: estudios, formas externas, cultura, disciplina, vida de internado. Una especie de noviciado, para una profesión definitiva, allí hizo dos años de humanidades, con lo que se consideró maduro para iniciar la preparación en Filosofía en el Seminario de Jaén y en el curso 1933 - 1934. En el verano preparó y superó los exámenes de los otros dos cursos de latín. Veía orientada su vida hacia su vocación: oración intensa, estudios profundos, ambiente sacerdotal, todo ello ambientado por los Sacerdote Operarios Diocesanos</a:t>
            </a:r>
            <a:endParaRPr lang="es-ES" sz="1600" dirty="0"/>
          </a:p>
          <a:p>
            <a:pPr algn="just"/>
            <a:br>
              <a:rPr lang="es-ES" sz="1600" dirty="0"/>
            </a:br>
            <a:r>
              <a:rPr lang="es-ES" sz="1600" dirty="0"/>
              <a:t>Sus compañeros, aquellos con los que hemos podido contactar, lo consideraron un santo seminarista por su vida y un heroico mártir por su muerte. Esta fue como el lógico desenlace de aquella. Así Don Germán </a:t>
            </a:r>
            <a:r>
              <a:rPr lang="es-ES" sz="1600" dirty="0" err="1"/>
              <a:t>Mártil</a:t>
            </a:r>
            <a:r>
              <a:rPr lang="es-ES" sz="1600" dirty="0"/>
              <a:t>, Rector que fue en el Seminario de Jaén y después en el Colegio Español de Roma; Don Guillermo Álamo, Don Lorenzo Estero, Don José Rodríguez </a:t>
            </a:r>
            <a:r>
              <a:rPr lang="es-ES" sz="1600" dirty="0" err="1"/>
              <a:t>Yerla</a:t>
            </a:r>
            <a:r>
              <a:rPr lang="es-ES" sz="1600" dirty="0"/>
              <a:t> y Don José Sola y Don Eduardo Montilla que eran compañeros de cursos superiores, pero le conocieron y algunos tuvieron gran amistad con él; Don Jerónimo </a:t>
            </a:r>
            <a:r>
              <a:rPr lang="es-ES" sz="1600" dirty="0" err="1"/>
              <a:t>Bernabeu</a:t>
            </a:r>
            <a:r>
              <a:rPr lang="es-ES" sz="1600" dirty="0"/>
              <a:t>, Don Diego García Hidalgo, Don Guillermo Molina, Don José Latorre, y Don Manuel Parra compañeros de curso y otros más han dado testimonio de palabra y por escrito de las grandes virtudes que adornaron a Manuel</a:t>
            </a:r>
            <a:r>
              <a:rPr lang="es-ES" sz="1600" dirty="0" smtClean="0"/>
              <a:t>:</a:t>
            </a:r>
            <a:endParaRPr lang="es-ES" sz="1600" dirty="0" smtClean="0"/>
          </a:p>
          <a:p>
            <a:pPr algn="just"/>
            <a:endParaRPr lang="es-ES" sz="1600" dirty="0"/>
          </a:p>
          <a:p>
            <a:pPr algn="just"/>
            <a:br>
              <a:rPr lang="es-ES" sz="1600" dirty="0"/>
            </a:br>
            <a:endParaRPr lang="es-ES" sz="1600" dirty="0"/>
          </a:p>
        </p:txBody>
      </p:sp>
      <p:pic>
        <p:nvPicPr>
          <p:cNvPr id="6" name="Imagen 5" descr="https://es.catholic.net/catholic_db/imagenes_db/santoral/manuel-aranda.jpg"/>
          <p:cNvPicPr/>
          <p:nvPr/>
        </p:nvPicPr>
        <p:blipFill>
          <a:blip r:embed="rId1">
            <a:extLst>
              <a:ext uri="{28A0092B-C50C-407E-A947-70E740481C1C}">
                <a14:useLocalDpi xmlns:a14="http://schemas.microsoft.com/office/drawing/2010/main" val="0"/>
              </a:ext>
            </a:extLst>
          </a:blip>
          <a:srcRect/>
          <a:stretch>
            <a:fillRect/>
          </a:stretch>
        </p:blipFill>
        <p:spPr bwMode="auto">
          <a:xfrm>
            <a:off x="10922976" y="2392093"/>
            <a:ext cx="952500" cy="143256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50731" y="366225"/>
            <a:ext cx="9217269" cy="627306"/>
          </a:xfrm>
        </p:spPr>
        <p:txBody>
          <a:bodyPr>
            <a:normAutofit/>
          </a:bodyPr>
          <a:lstStyle/>
          <a:p>
            <a:r>
              <a:rPr lang="es-ES" sz="3600" dirty="0" smtClean="0"/>
              <a:t>PABLO ARANDA ESPEJO</a:t>
            </a:r>
            <a:endParaRPr lang="es-ES" sz="3600" dirty="0"/>
          </a:p>
        </p:txBody>
      </p:sp>
      <p:sp>
        <p:nvSpPr>
          <p:cNvPr id="5" name="Subtítulo 4"/>
          <p:cNvSpPr>
            <a:spLocks noGrp="1"/>
          </p:cNvSpPr>
          <p:nvPr>
            <p:ph type="subTitle" idx="1"/>
          </p:nvPr>
        </p:nvSpPr>
        <p:spPr>
          <a:xfrm>
            <a:off x="386862" y="993531"/>
            <a:ext cx="10281138" cy="5644661"/>
          </a:xfrm>
        </p:spPr>
        <p:txBody>
          <a:bodyPr>
            <a:normAutofit/>
          </a:bodyPr>
          <a:lstStyle/>
          <a:p>
            <a:pPr algn="just"/>
            <a:r>
              <a:rPr lang="es-ES" sz="1600" i="1" dirty="0" smtClean="0"/>
              <a:t>"Seminarista modelo: muy serio, muy estudioso, muy piadoso y muy observante, muy preocupado por las almas y por los</a:t>
            </a:r>
            <a:endParaRPr lang="es-ES" sz="1600" i="1" dirty="0" smtClean="0"/>
          </a:p>
          <a:p>
            <a:pPr algn="just"/>
            <a:r>
              <a:rPr lang="es-ES" sz="1600" i="1" dirty="0" smtClean="0"/>
              <a:t> problemas que entonces se agitaban en España"</a:t>
            </a:r>
            <a:endParaRPr lang="es-ES" sz="1600" i="1" dirty="0" smtClean="0"/>
          </a:p>
          <a:p>
            <a:pPr algn="just"/>
            <a:r>
              <a:rPr lang="es-ES" sz="1600" i="1" dirty="0" smtClean="0"/>
              <a:t>"Resaltaba por su ejemplar conducta y piedad, su amor al estudio y su formalidad”</a:t>
            </a:r>
            <a:endParaRPr lang="es-ES" sz="1600" i="1" dirty="0" smtClean="0"/>
          </a:p>
          <a:p>
            <a:pPr algn="just"/>
            <a:r>
              <a:rPr lang="es-ES" sz="1600" i="1" dirty="0" smtClean="0"/>
              <a:t>Excelente, cumplidor, santo"</a:t>
            </a:r>
            <a:endParaRPr lang="es-ES" sz="1600" i="1" dirty="0" smtClean="0"/>
          </a:p>
          <a:p>
            <a:pPr algn="just"/>
            <a:r>
              <a:rPr lang="es-ES" sz="1600" i="1" dirty="0" smtClean="0"/>
              <a:t>"Tenía un espíritu grande”</a:t>
            </a:r>
            <a:endParaRPr lang="es-ES" sz="1600" i="1" dirty="0" smtClean="0"/>
          </a:p>
          <a:p>
            <a:pPr algn="just"/>
            <a:r>
              <a:rPr lang="es-ES" sz="1600" i="1" dirty="0" smtClean="0"/>
              <a:t>"Resaltaba sobre el común de sus compañeros, seminarista afable, que atraía por su gran bondad y sencillez. En él no había engaño. Siempre estaba alegre”</a:t>
            </a:r>
            <a:endParaRPr lang="es-ES" sz="1600" i="1" dirty="0" smtClean="0"/>
          </a:p>
          <a:p>
            <a:pPr algn="just"/>
            <a:r>
              <a:rPr lang="es-ES" sz="1600" i="1" dirty="0" smtClean="0"/>
              <a:t>"Resalto tres constantes: su fuerza de voluntad, su valentía y sobre todo su gran confianza en Dios".</a:t>
            </a:r>
            <a:endParaRPr lang="es-ES" sz="1600" i="1" dirty="0" smtClean="0"/>
          </a:p>
          <a:p>
            <a:pPr algn="just"/>
            <a:r>
              <a:rPr lang="es-ES" sz="1600" dirty="0"/>
              <a:t>Tenemos otros muchos testimonios, que ya se han expresado en otros lugares: son los de sus propios hermanos, vecinos y amigos del pueblo, un escrito de Don Juan </a:t>
            </a:r>
            <a:r>
              <a:rPr lang="es-ES" sz="1600" dirty="0" err="1"/>
              <a:t>Montijano</a:t>
            </a:r>
            <a:r>
              <a:rPr lang="es-ES" sz="1600" dirty="0"/>
              <a:t>, que tomó "las primeras declaraciones" en aquellos primeros años del 40, cuando dando misiones en el Monte y huésped en casa de Manuel, pudo escucha de viva voz la historia, de parte de padres, hermanos y conocidos”</a:t>
            </a:r>
            <a:endParaRPr lang="es-ES" sz="1600" dirty="0"/>
          </a:p>
          <a:p>
            <a:pPr algn="just"/>
            <a:br>
              <a:rPr lang="es-ES" sz="1600" dirty="0"/>
            </a:br>
            <a:endParaRPr lang="es-ES" sz="1600" dirty="0" smtClean="0"/>
          </a:p>
          <a:p>
            <a:pPr algn="just"/>
            <a:endParaRPr lang="es-ES" sz="1600" dirty="0"/>
          </a:p>
        </p:txBody>
      </p:sp>
      <p:pic>
        <p:nvPicPr>
          <p:cNvPr id="6" name="Imagen 5" descr="https://es.catholic.net/catholic_db/imagenes_db/santoral/manuel-aranda.jpg"/>
          <p:cNvPicPr/>
          <p:nvPr/>
        </p:nvPicPr>
        <p:blipFill>
          <a:blip r:embed="rId1">
            <a:extLst>
              <a:ext uri="{28A0092B-C50C-407E-A947-70E740481C1C}">
                <a14:useLocalDpi xmlns:a14="http://schemas.microsoft.com/office/drawing/2010/main" val="0"/>
              </a:ext>
            </a:extLst>
          </a:blip>
          <a:srcRect/>
          <a:stretch>
            <a:fillRect/>
          </a:stretch>
        </p:blipFill>
        <p:spPr bwMode="auto">
          <a:xfrm>
            <a:off x="10922976" y="2392093"/>
            <a:ext cx="952500" cy="143256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596583"/>
            <a:ext cx="9144000" cy="607377"/>
          </a:xfrm>
        </p:spPr>
        <p:txBody>
          <a:bodyPr>
            <a:normAutofit/>
          </a:bodyPr>
          <a:lstStyle/>
          <a:p>
            <a:r>
              <a:rPr lang="es-ES" sz="3600" dirty="0" smtClean="0"/>
              <a:t>MANUEL ARANDA ESPEJO</a:t>
            </a:r>
            <a:endParaRPr lang="es-ES" sz="3600" dirty="0"/>
          </a:p>
        </p:txBody>
      </p:sp>
      <p:sp>
        <p:nvSpPr>
          <p:cNvPr id="5" name="Subtítulo 4"/>
          <p:cNvSpPr>
            <a:spLocks noGrp="1"/>
          </p:cNvSpPr>
          <p:nvPr>
            <p:ph type="subTitle" idx="1"/>
          </p:nvPr>
        </p:nvSpPr>
        <p:spPr>
          <a:xfrm>
            <a:off x="304800" y="1127760"/>
            <a:ext cx="10553700" cy="4975860"/>
          </a:xfrm>
        </p:spPr>
        <p:txBody>
          <a:bodyPr>
            <a:normAutofit fontScale="90000" lnSpcReduction="10000"/>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Durante la Guerra Civil fue hecho preso en la capilla de su pueblo por manifestar públicamente su fe católica. El día de su muerte cuando se dirigía a realizar trabajos como preso sucedió la siguiente escena, descrita por unos niños que la presenciaron desde las cercanías:</a:t>
            </a:r>
            <a:endParaRPr lang="es-ES" sz="1600" dirty="0"/>
          </a:p>
          <a:p>
            <a:pPr algn="just"/>
            <a:r>
              <a:rPr lang="es-ES" sz="1600" i="1" dirty="0"/>
              <a:t>Manuel Aranda: Pues yo os digo que no diré ni una palabra contra Dios. Por nada ni por nadie ofenderé su nombre</a:t>
            </a:r>
            <a:br>
              <a:rPr lang="es-ES" sz="1600" i="1" dirty="0"/>
            </a:br>
            <a:r>
              <a:rPr lang="es-ES" sz="1600" i="1" dirty="0"/>
              <a:t>Milicianos:</a:t>
            </a:r>
            <a:endParaRPr lang="es-ES" sz="1600" i="1" dirty="0"/>
          </a:p>
          <a:p>
            <a:pPr algn="just"/>
            <a:r>
              <a:rPr lang="es-ES" sz="1600" i="1" dirty="0"/>
              <a:t> Blasfemas sí o no</a:t>
            </a:r>
            <a:endParaRPr lang="es-ES" sz="1600" i="1" dirty="0"/>
          </a:p>
          <a:p>
            <a:pPr algn="just"/>
            <a:r>
              <a:rPr lang="es-ES" sz="1600" i="1" dirty="0"/>
              <a:t> Manuel Aranda: NO Y NO</a:t>
            </a:r>
            <a:endParaRPr lang="es-ES" sz="1600" i="1" dirty="0"/>
          </a:p>
          <a:p>
            <a:pPr algn="just"/>
            <a:r>
              <a:rPr lang="es-ES" sz="1600" i="1" dirty="0"/>
              <a:t>Milicianos:</a:t>
            </a:r>
            <a:endParaRPr lang="es-ES" sz="1600" i="1" dirty="0"/>
          </a:p>
          <a:p>
            <a:pPr algn="just"/>
            <a:r>
              <a:rPr lang="es-ES" sz="1600" i="1" dirty="0"/>
              <a:t> Pues te matamos</a:t>
            </a:r>
            <a:endParaRPr lang="es-ES" sz="1600" i="1" dirty="0"/>
          </a:p>
          <a:p>
            <a:pPr algn="just"/>
            <a:br>
              <a:rPr lang="es-ES" sz="1600" i="1" dirty="0"/>
            </a:br>
            <a:r>
              <a:rPr lang="es-ES" sz="1600" i="1" dirty="0"/>
              <a:t>Manuel Aranda:</a:t>
            </a:r>
            <a:endParaRPr lang="es-ES" sz="1600" i="1" dirty="0"/>
          </a:p>
          <a:p>
            <a:pPr algn="just"/>
            <a:r>
              <a:rPr lang="es-ES" sz="1600" i="1" dirty="0"/>
              <a:t> Venga de ahí</a:t>
            </a:r>
            <a:endParaRPr lang="es-ES" sz="1600" i="1" dirty="0"/>
          </a:p>
          <a:p>
            <a:pPr algn="just"/>
            <a:r>
              <a:rPr lang="es-ES" sz="1600" i="1" dirty="0"/>
              <a:t>"Sentimos tres disparos y los "milicianos" acabaron con su vida</a:t>
            </a:r>
            <a:r>
              <a:rPr lang="es-ES" sz="1600" i="1" dirty="0" smtClean="0"/>
              <a:t>".</a:t>
            </a:r>
            <a:endParaRPr lang="es-ES" sz="1600" i="1" dirty="0" smtClean="0"/>
          </a:p>
          <a:p>
            <a:pPr algn="just"/>
            <a:r>
              <a:rPr lang="es-ES" sz="1600" dirty="0"/>
              <a:t>Fue un seminarista ejemplar, que dio su vida por el Señor Jesús el 8 de Agosto de 1936 en Monte </a:t>
            </a:r>
            <a:r>
              <a:rPr lang="es-ES" sz="1600" dirty="0" err="1"/>
              <a:t>Lópe</a:t>
            </a:r>
            <a:r>
              <a:rPr lang="es-ES" sz="1600" dirty="0"/>
              <a:t> </a:t>
            </a:r>
            <a:r>
              <a:rPr lang="es-ES" sz="1600" dirty="0" err="1"/>
              <a:t>Alvarez</a:t>
            </a:r>
            <a:r>
              <a:rPr lang="es-ES" sz="1600" dirty="0"/>
              <a:t>, Diócesis de Jaén, allí donde 20 antes había nacido. Su vida de seminarista, solo 5 años, fue una entrega total a Dios, a su formación y al ideal de ser un santo sacerdote.</a:t>
            </a:r>
            <a:endParaRPr lang="es-ES" sz="1600" dirty="0"/>
          </a:p>
          <a:p>
            <a:r>
              <a:rPr lang="es-ES" dirty="0"/>
              <a:t> </a:t>
            </a:r>
            <a:endParaRPr lang="es-ES" dirty="0"/>
          </a:p>
          <a:p>
            <a:pPr algn="just"/>
            <a:endParaRPr lang="es-ES" sz="1600" dirty="0"/>
          </a:p>
          <a:p>
            <a:pPr algn="just"/>
            <a:endParaRPr lang="es-ES" sz="1600" dirty="0"/>
          </a:p>
        </p:txBody>
      </p:sp>
      <p:pic>
        <p:nvPicPr>
          <p:cNvPr id="6" name="Imagen 5" descr="https://es.catholic.net/catholic_db/imagenes_db/santoral/manuel-aranda.jpg"/>
          <p:cNvPicPr/>
          <p:nvPr/>
        </p:nvPicPr>
        <p:blipFill>
          <a:blip r:embed="rId1">
            <a:extLst>
              <a:ext uri="{28A0092B-C50C-407E-A947-70E740481C1C}">
                <a14:useLocalDpi xmlns:a14="http://schemas.microsoft.com/office/drawing/2010/main" val="0"/>
              </a:ext>
            </a:extLst>
          </a:blip>
          <a:srcRect/>
          <a:stretch>
            <a:fillRect/>
          </a:stretch>
        </p:blipFill>
        <p:spPr bwMode="auto">
          <a:xfrm>
            <a:off x="9246870" y="2778125"/>
            <a:ext cx="1308100" cy="179768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02080" y="588963"/>
            <a:ext cx="9144000" cy="645477"/>
          </a:xfrm>
        </p:spPr>
        <p:txBody>
          <a:bodyPr>
            <a:normAutofit/>
          </a:bodyPr>
          <a:lstStyle/>
          <a:p>
            <a:r>
              <a:rPr lang="es-ES" sz="3600" dirty="0" smtClean="0"/>
              <a:t>MANUEL ARANDA ESPEJO</a:t>
            </a:r>
            <a:endParaRPr lang="es-ES" sz="3600" dirty="0"/>
          </a:p>
        </p:txBody>
      </p:sp>
      <p:sp>
        <p:nvSpPr>
          <p:cNvPr id="5" name="Subtítulo 4"/>
          <p:cNvSpPr>
            <a:spLocks noGrp="1"/>
          </p:cNvSpPr>
          <p:nvPr>
            <p:ph type="subTitle" idx="1"/>
          </p:nvPr>
        </p:nvSpPr>
        <p:spPr>
          <a:xfrm>
            <a:off x="198120" y="1287780"/>
            <a:ext cx="10454640" cy="4792980"/>
          </a:xfrm>
        </p:spPr>
        <p:txBody>
          <a:bodyPr>
            <a:normAutofit/>
          </a:bodyPr>
          <a:lstStyle/>
          <a:p>
            <a:pPr algn="just"/>
            <a:r>
              <a:rPr lang="es-ES" sz="1600" b="1" dirty="0" smtClean="0"/>
              <a:t>¿En qué lugar reposan sus restos mortales?</a:t>
            </a:r>
            <a:endParaRPr lang="es-ES" sz="1600" b="1" dirty="0" smtClean="0"/>
          </a:p>
          <a:p>
            <a:pPr algn="just"/>
            <a:r>
              <a:rPr lang="es-ES" sz="1600" dirty="0"/>
              <a:t>Está sepultado en la capilla de los Mártires del </a:t>
            </a:r>
            <a:r>
              <a:rPr lang="es-ES" sz="1600" dirty="0">
                <a:hlinkClick r:id="rId1" tooltip="Santuario y Torre-Campanario de Santa María de la Villa"/>
              </a:rPr>
              <a:t>Santuario de Santa María de la Villa</a:t>
            </a:r>
            <a:r>
              <a:rPr lang="es-ES" sz="1600" dirty="0"/>
              <a:t> de Martos</a:t>
            </a:r>
            <a:r>
              <a:rPr lang="es-ES" sz="1600" dirty="0" smtClean="0"/>
              <a:t>.</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8 de agosto</a:t>
            </a:r>
            <a:endParaRPr lang="es-ES" sz="1600" dirty="0" smtClean="0"/>
          </a:p>
          <a:p>
            <a:pPr algn="just"/>
            <a:r>
              <a:rPr lang="es-ES" sz="1600" dirty="0" smtClean="0"/>
              <a:t>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u="sng" dirty="0">
                <a:hlinkClick r:id="rId2"/>
              </a:rPr>
              <a:t>https://</a:t>
            </a:r>
            <a:r>
              <a:rPr lang="es-ES" sz="1600" b="1" u="sng" dirty="0" smtClean="0">
                <a:hlinkClick r:id="rId2"/>
              </a:rPr>
              <a:t>www.es.catholic.net/op/articulos/37031/manuel-aranda-espejo-beato.html</a:t>
            </a:r>
            <a:r>
              <a:rPr lang="es-ES" sz="1600" b="1" u="sng" dirty="0" smtClean="0"/>
              <a:t> </a:t>
            </a:r>
            <a:endParaRPr lang="es-ES" sz="1600" b="1" u="sng" dirty="0" smtClean="0"/>
          </a:p>
          <a:p>
            <a:pPr marL="285750" indent="-285750" algn="just">
              <a:buFont typeface="Arial" panose="020B0604020202020204" pitchFamily="34" charset="0"/>
              <a:buChar char="•"/>
            </a:pPr>
            <a:r>
              <a:rPr lang="es-ES" sz="1600" b="1" u="sng" dirty="0" smtClean="0"/>
              <a:t>(</a:t>
            </a:r>
            <a:r>
              <a:rPr lang="es-ES" sz="1600" dirty="0"/>
              <a:t>Fuente: </a:t>
            </a:r>
            <a:r>
              <a:rPr lang="es-ES" sz="1600" dirty="0" smtClean="0"/>
              <a:t>SeminaristaManuelAranda.com)</a:t>
            </a:r>
            <a:endParaRPr lang="es-ES" sz="1600" dirty="0"/>
          </a:p>
          <a:p>
            <a:pPr algn="just"/>
            <a:endParaRPr lang="es-ES" sz="1600" b="1" dirty="0" smtClean="0"/>
          </a:p>
        </p:txBody>
      </p:sp>
      <p:pic>
        <p:nvPicPr>
          <p:cNvPr id="6" name="Imagen 5" descr="https://es.catholic.net/catholic_db/imagenes_db/santoral/manuel-aranda.jpg"/>
          <p:cNvPicPr/>
          <p:nvPr/>
        </p:nvPicPr>
        <p:blipFill>
          <a:blip r:embed="rId3">
            <a:extLst>
              <a:ext uri="{28A0092B-C50C-407E-A947-70E740481C1C}">
                <a14:useLocalDpi xmlns:a14="http://schemas.microsoft.com/office/drawing/2010/main" val="0"/>
              </a:ext>
            </a:extLst>
          </a:blip>
          <a:srcRect/>
          <a:stretch>
            <a:fillRect/>
          </a:stretch>
        </p:blipFill>
        <p:spPr bwMode="auto">
          <a:xfrm>
            <a:off x="8667750" y="2037080"/>
            <a:ext cx="1287145" cy="189865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5668</Words>
  <Application>WPS Presentation</Application>
  <PresentationFormat>Panorámica</PresentationFormat>
  <Paragraphs>67</Paragraphs>
  <Slides>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SimSun</vt:lpstr>
      <vt:lpstr>Wingdings</vt:lpstr>
      <vt:lpstr>Calibri Light</vt:lpstr>
      <vt:lpstr>Calibri</vt:lpstr>
      <vt:lpstr>Microsoft YaHei</vt:lpstr>
      <vt:lpstr>Arial Unicode MS</vt:lpstr>
      <vt:lpstr>Tema de Office</vt:lpstr>
      <vt:lpstr>MANUEL ARANDA ESPEJO</vt:lpstr>
      <vt:lpstr>PABLO ARANDA ESPEJO</vt:lpstr>
      <vt:lpstr>PABLO ARANDA ESPEJO</vt:lpstr>
      <vt:lpstr>MANUEL ARANDA ESPEJO</vt:lpstr>
      <vt:lpstr>MANUEL ARANDA ESPEJO</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MANUEL ARANDA ESPEJO</dc:title>
  <dc:creator>Usuario</dc:creator>
  <cp:lastModifiedBy>Beatriz</cp:lastModifiedBy>
  <cp:revision>7</cp:revision>
  <dcterms:created xsi:type="dcterms:W3CDTF">2023-05-07T09:12:00Z</dcterms:created>
  <dcterms:modified xsi:type="dcterms:W3CDTF">2023-05-20T17:12:52Z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96F94AE789C7482EB1ABC8AD7AE1F471</vt:lpwstr>
  </property>
  <property fmtid="{D5CDD505-2E9C-101B-9397-08002B2CF9AE}" pid="3" name="KSOProductBuildVer">
    <vt:lpwstr>3082-11.2.0.11537</vt:lpwstr>
  </property>
</Properties>
</file>