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7" d="100"/>
          <a:sy n="87" d="100"/>
        </p:scale>
        <p:origin x="43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E7C2D5F0-0B02-464A-96B5-A089791E1D62}"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04D6DF3-7F28-4A57-BF7B-135902F37F1A}"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E7C2D5F0-0B02-464A-96B5-A089791E1D62}"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04D6DF3-7F28-4A57-BF7B-135902F37F1A}"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E7C2D5F0-0B02-464A-96B5-A089791E1D62}"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04D6DF3-7F28-4A57-BF7B-135902F37F1A}"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E7C2D5F0-0B02-464A-96B5-A089791E1D62}"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04D6DF3-7F28-4A57-BF7B-135902F37F1A}"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E7C2D5F0-0B02-464A-96B5-A089791E1D62}"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04D6DF3-7F28-4A57-BF7B-135902F37F1A}"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E7C2D5F0-0B02-464A-96B5-A089791E1D62}"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04D6DF3-7F28-4A57-BF7B-135902F37F1A}"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E7C2D5F0-0B02-464A-96B5-A089791E1D62}"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A04D6DF3-7F28-4A57-BF7B-135902F37F1A}"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E7C2D5F0-0B02-464A-96B5-A089791E1D62}"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A04D6DF3-7F28-4A57-BF7B-135902F37F1A}"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7C2D5F0-0B02-464A-96B5-A089791E1D62}"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A04D6DF3-7F28-4A57-BF7B-135902F37F1A}"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E7C2D5F0-0B02-464A-96B5-A089791E1D62}"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04D6DF3-7F28-4A57-BF7B-135902F37F1A}"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E7C2D5F0-0B02-464A-96B5-A089791E1D62}"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04D6DF3-7F28-4A57-BF7B-135902F37F1A}"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C2D5F0-0B02-464A-96B5-A089791E1D62}"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4D6DF3-7F28-4A57-BF7B-135902F37F1A}"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www.catholicnet.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390843"/>
            <a:ext cx="9237233" cy="523557"/>
          </a:xfrm>
        </p:spPr>
        <p:txBody>
          <a:bodyPr>
            <a:normAutofit fontScale="90000"/>
          </a:bodyPr>
          <a:lstStyle/>
          <a:p>
            <a:r>
              <a:rPr lang="es-ES" sz="3600" dirty="0" smtClean="0"/>
              <a:t>PABLO SEGALA SOLE</a:t>
            </a:r>
            <a:endParaRPr lang="es-ES" sz="3600" dirty="0"/>
          </a:p>
        </p:txBody>
      </p:sp>
      <p:sp>
        <p:nvSpPr>
          <p:cNvPr id="3" name="Subtítulo 2"/>
          <p:cNvSpPr>
            <a:spLocks noGrp="1"/>
          </p:cNvSpPr>
          <p:nvPr>
            <p:ph type="subTitle" idx="1"/>
          </p:nvPr>
        </p:nvSpPr>
        <p:spPr>
          <a:xfrm>
            <a:off x="225911" y="1000461"/>
            <a:ext cx="10445675" cy="5583219"/>
          </a:xfrm>
        </p:spPr>
        <p:txBody>
          <a:bodyPr>
            <a:normAutofit/>
          </a:bodyPr>
          <a:lstStyle/>
          <a:p>
            <a:pPr algn="just"/>
            <a:r>
              <a:rPr lang="es-ES" sz="1600" b="1" dirty="0" smtClean="0"/>
              <a:t>Nombre Civil: </a:t>
            </a:r>
            <a:r>
              <a:rPr lang="es-ES" sz="1600" dirty="0" smtClean="0"/>
              <a:t>Pablo</a:t>
            </a:r>
            <a:endParaRPr lang="es-ES" sz="1600" dirty="0" smtClean="0"/>
          </a:p>
          <a:p>
            <a:pPr algn="just"/>
            <a:r>
              <a:rPr lang="es-ES" sz="1600" b="1" dirty="0" smtClean="0"/>
              <a:t>Fecha de Nacimiento: </a:t>
            </a:r>
            <a:r>
              <a:rPr lang="es-ES" sz="1600" dirty="0" smtClean="0"/>
              <a:t>18 de octubre de 1903</a:t>
            </a:r>
            <a:endParaRPr lang="es-ES" sz="1600" dirty="0" smtClean="0"/>
          </a:p>
          <a:p>
            <a:pPr algn="just"/>
            <a:r>
              <a:rPr lang="es-ES" sz="1600" b="1" dirty="0" smtClean="0"/>
              <a:t>Lugar de Nacimiento: </a:t>
            </a:r>
            <a:r>
              <a:rPr lang="es-ES" sz="1600" dirty="0" err="1" smtClean="0"/>
              <a:t>Montgay</a:t>
            </a:r>
            <a:r>
              <a:rPr lang="es-ES" sz="1600" dirty="0" smtClean="0"/>
              <a:t>, </a:t>
            </a:r>
            <a:r>
              <a:rPr lang="es-ES" sz="1600" dirty="0" err="1" smtClean="0"/>
              <a:t>Urgell</a:t>
            </a:r>
            <a:r>
              <a:rPr lang="es-ES" sz="1600" dirty="0" smtClean="0"/>
              <a:t> (Lleida)</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del Asesinato: </a:t>
            </a:r>
            <a:r>
              <a:rPr lang="es-ES" sz="1600" dirty="0" smtClean="0"/>
              <a:t>20 de agosto de 1936</a:t>
            </a:r>
            <a:endParaRPr lang="es-ES" sz="1600" dirty="0" smtClean="0"/>
          </a:p>
          <a:p>
            <a:pPr algn="just"/>
            <a:r>
              <a:rPr lang="es-ES" sz="1600" b="1" dirty="0" smtClean="0"/>
              <a:t>Lugar del Asesinato: </a:t>
            </a:r>
            <a:r>
              <a:rPr lang="es-ES" sz="1600" dirty="0" smtClean="0"/>
              <a:t>Lleida </a:t>
            </a:r>
            <a:endParaRPr lang="es-ES" sz="1600" dirty="0" smtClean="0"/>
          </a:p>
          <a:p>
            <a:pPr algn="just"/>
            <a:r>
              <a:rPr lang="es-ES" sz="1600" b="1" dirty="0" smtClean="0"/>
              <a:t>Orden: </a:t>
            </a:r>
            <a:r>
              <a:rPr lang="es-ES" sz="1600" dirty="0" smtClean="0"/>
              <a:t>Sacerdote Diocesano</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Josep y Cecilia.</a:t>
            </a:r>
            <a:endParaRPr lang="es-ES" sz="1600" dirty="0" smtClean="0"/>
          </a:p>
          <a:p>
            <a:pPr algn="just"/>
            <a:r>
              <a:rPr lang="es-ES" sz="1600" dirty="0" smtClean="0"/>
              <a:t>Recibió el sacramento del bautismo en la Parroquia de </a:t>
            </a:r>
            <a:r>
              <a:rPr lang="es-ES" sz="1600" dirty="0" err="1" smtClean="0"/>
              <a:t>Montgai</a:t>
            </a:r>
            <a:r>
              <a:rPr lang="es-ES" sz="1600" dirty="0" smtClean="0"/>
              <a:t> el 22 de octubre de 1903,</a:t>
            </a:r>
            <a:endParaRPr lang="es-ES" sz="1600" dirty="0" smtClean="0"/>
          </a:p>
          <a:p>
            <a:pPr algn="just"/>
            <a:r>
              <a:rPr lang="es-ES" sz="1600" dirty="0" smtClean="0"/>
              <a:t>1917 – Ingresa en el seminario de los franciscanos de Balaguer, donde estudió los dos primeros años de latín.</a:t>
            </a:r>
            <a:endParaRPr lang="es-ES" sz="1600" dirty="0" smtClean="0"/>
          </a:p>
          <a:p>
            <a:pPr algn="just"/>
            <a:r>
              <a:rPr lang="es-ES" sz="1600" dirty="0" smtClean="0"/>
              <a:t>1919 – Pasó al seminario de la </a:t>
            </a:r>
            <a:r>
              <a:rPr lang="es-ES" sz="1600" dirty="0" err="1" smtClean="0"/>
              <a:t>Seu</a:t>
            </a:r>
            <a:r>
              <a:rPr lang="es-ES" sz="1600" dirty="0" smtClean="0"/>
              <a:t> de </a:t>
            </a:r>
            <a:r>
              <a:rPr lang="es-ES" sz="1600" dirty="0" err="1" smtClean="0"/>
              <a:t>Urgell</a:t>
            </a:r>
            <a:r>
              <a:rPr lang="es-ES" sz="1600" dirty="0" smtClean="0"/>
              <a:t>, donde continuó sus estudios de Latín, Filosofía (1921) de Teología (1923)</a:t>
            </a:r>
            <a:endParaRPr lang="es-ES" sz="1600" dirty="0" smtClean="0"/>
          </a:p>
          <a:p>
            <a:pPr algn="just"/>
            <a:r>
              <a:rPr lang="es-ES" sz="1600" dirty="0" smtClean="0"/>
              <a:t>Y de Moral (1927-1928)</a:t>
            </a:r>
            <a:endParaRPr lang="es-ES" sz="1600" dirty="0" smtClean="0"/>
          </a:p>
          <a:p>
            <a:pPr algn="just"/>
            <a:r>
              <a:rPr lang="es-ES" sz="1600" dirty="0" smtClean="0"/>
              <a:t>Fue ordenado sacerdote en la Iglesia del Santo Cristo de Balaguer el 2 de junio de 1928,</a:t>
            </a:r>
            <a:endParaRPr lang="es-ES" sz="1600" dirty="0" smtClean="0"/>
          </a:p>
          <a:p>
            <a:pPr algn="just"/>
            <a:r>
              <a:rPr lang="es-ES" sz="1600" dirty="0" smtClean="0"/>
              <a:t>8 de junio de 1928 era nombrado icario de </a:t>
            </a:r>
            <a:r>
              <a:rPr lang="es-ES" sz="1600" dirty="0" err="1" smtClean="0"/>
              <a:t>Térmens</a:t>
            </a:r>
            <a:r>
              <a:rPr lang="es-ES" sz="1600" dirty="0" smtClean="0"/>
              <a:t> (Lleida) </a:t>
            </a:r>
            <a:endParaRPr lang="es-ES" sz="1600" dirty="0" smtClean="0"/>
          </a:p>
          <a:p>
            <a:pPr algn="just"/>
            <a:r>
              <a:rPr lang="es-ES" sz="1600" dirty="0" smtClean="0"/>
              <a:t>18 de junio de 1929, pasó a hacer de ecónomo de </a:t>
            </a:r>
            <a:r>
              <a:rPr lang="es-ES" sz="1600" dirty="0" err="1" smtClean="0"/>
              <a:t>Linyola</a:t>
            </a:r>
            <a:r>
              <a:rPr lang="es-ES" sz="1600" dirty="0"/>
              <a:t>.</a:t>
            </a:r>
            <a:endParaRPr lang="es-ES" sz="1600" dirty="0"/>
          </a:p>
        </p:txBody>
      </p:sp>
      <p:pic>
        <p:nvPicPr>
          <p:cNvPr id="1026" name="Picture 2" descr="https://es.catholic.net/catholic_db/imagenes_db/santoral/pablo-segala.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01585" y="1077595"/>
            <a:ext cx="1668145" cy="250253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37939" y="423116"/>
            <a:ext cx="9144000" cy="523557"/>
          </a:xfrm>
        </p:spPr>
        <p:txBody>
          <a:bodyPr>
            <a:normAutofit fontScale="90000"/>
          </a:bodyPr>
          <a:lstStyle/>
          <a:p>
            <a:r>
              <a:rPr lang="es-ES" sz="3600" dirty="0" smtClean="0"/>
              <a:t>PABLO SEGALA SOLE</a:t>
            </a:r>
            <a:endParaRPr lang="es-ES" sz="3600" dirty="0"/>
          </a:p>
        </p:txBody>
      </p:sp>
      <p:sp>
        <p:nvSpPr>
          <p:cNvPr id="5" name="Subtítulo 4"/>
          <p:cNvSpPr>
            <a:spLocks noGrp="1"/>
          </p:cNvSpPr>
          <p:nvPr>
            <p:ph type="subTitle" idx="1"/>
          </p:nvPr>
        </p:nvSpPr>
        <p:spPr>
          <a:xfrm>
            <a:off x="236668" y="1054249"/>
            <a:ext cx="10542494" cy="5507916"/>
          </a:xfrm>
        </p:spPr>
        <p:txBody>
          <a:bodyPr>
            <a:normAutofit/>
          </a:bodyPr>
          <a:lstStyle/>
          <a:p>
            <a:pPr algn="just"/>
            <a:r>
              <a:rPr lang="es-ES" sz="1600" dirty="0" smtClean="0"/>
              <a:t>30 de octubre de 1929, sería nombrado vicario maestro de </a:t>
            </a:r>
            <a:r>
              <a:rPr lang="es-ES" sz="1600" dirty="0" err="1" smtClean="0"/>
              <a:t>Albesa</a:t>
            </a:r>
            <a:r>
              <a:rPr lang="es-ES" sz="1600" dirty="0" smtClean="0"/>
              <a:t>, también en Lleida.</a:t>
            </a:r>
            <a:endParaRPr lang="es-ES" sz="1600" dirty="0" smtClean="0"/>
          </a:p>
          <a:p>
            <a:pPr algn="just"/>
            <a:r>
              <a:rPr lang="es-ES" sz="1600" dirty="0" smtClean="0"/>
              <a:t>16 de junio de 1931, se le designó vicario de </a:t>
            </a:r>
            <a:r>
              <a:rPr lang="es-ES" sz="1600" dirty="0" err="1" smtClean="0"/>
              <a:t>Cardosa</a:t>
            </a:r>
            <a:r>
              <a:rPr lang="es-ES" sz="1600" dirty="0" smtClean="0"/>
              <a:t>.</a:t>
            </a:r>
            <a:endParaRPr lang="es-ES" sz="1600" dirty="0" smtClean="0"/>
          </a:p>
          <a:p>
            <a:pPr algn="just"/>
            <a:r>
              <a:rPr lang="es-ES" sz="1600" dirty="0" smtClean="0"/>
              <a:t>17 de diciembre de 1933, ecónomo de </a:t>
            </a:r>
            <a:r>
              <a:rPr lang="es-ES" sz="1600" dirty="0" err="1" smtClean="0"/>
              <a:t>Montroig</a:t>
            </a:r>
            <a:r>
              <a:rPr lang="es-ES" sz="1600" dirty="0" smtClean="0"/>
              <a:t>, cargo que tuvo hasta su muerte.</a:t>
            </a:r>
            <a:endParaRPr lang="es-ES" sz="1600" dirty="0" smtClean="0"/>
          </a:p>
          <a:p>
            <a:pPr algn="just"/>
            <a:endParaRPr lang="es-ES" sz="1600" dirty="0"/>
          </a:p>
        </p:txBody>
      </p:sp>
      <p:pic>
        <p:nvPicPr>
          <p:cNvPr id="6" name="Picture 2" descr="https://es.catholic.net/catholic_db/imagenes_db/santoral/pablo-segala.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391525" y="1450340"/>
            <a:ext cx="1762760" cy="2644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09252" y="347812"/>
            <a:ext cx="9258748" cy="566588"/>
          </a:xfrm>
        </p:spPr>
        <p:txBody>
          <a:bodyPr>
            <a:normAutofit fontScale="90000"/>
          </a:bodyPr>
          <a:lstStyle/>
          <a:p>
            <a:r>
              <a:rPr lang="es-ES" sz="3600" dirty="0" smtClean="0"/>
              <a:t>PABLO SEGALA SOLE</a:t>
            </a:r>
            <a:endParaRPr lang="es-ES" sz="3600" dirty="0"/>
          </a:p>
        </p:txBody>
      </p:sp>
      <p:sp>
        <p:nvSpPr>
          <p:cNvPr id="5" name="Subtítulo 4"/>
          <p:cNvSpPr>
            <a:spLocks noGrp="1"/>
          </p:cNvSpPr>
          <p:nvPr>
            <p:ph type="subTitle" idx="1"/>
          </p:nvPr>
        </p:nvSpPr>
        <p:spPr>
          <a:xfrm>
            <a:off x="129092" y="914400"/>
            <a:ext cx="10538908" cy="5658522"/>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dirty="0" smtClean="0"/>
              <a:t>El estallido de la Guerra Civil en julio de 1936 motivó que buscara cobijo cerca de la familia en </a:t>
            </a:r>
            <a:r>
              <a:rPr lang="es-ES" sz="1600" dirty="0" err="1" smtClean="0"/>
              <a:t>Montgai</a:t>
            </a:r>
            <a:r>
              <a:rPr lang="es-ES" sz="1600" dirty="0" smtClean="0"/>
              <a:t>, donde también había llegado desde Barcelona, huyendo de la persecución y de varias detenciones su hermano Francisco de la Asunción, carmelita descalzo. Los dos hermanos se escondieron por el término durante unos días, pero ante la amenaza de que si no los encontraban mataría a su familia, se presentaron al comité local y fueron detenidos, y luego conducidos a la ciudad de Lleida, donde fueron fusilados después de pasar por la cárcel.</a:t>
            </a:r>
            <a:endParaRPr lang="es-ES" sz="1600" dirty="0" smtClean="0"/>
          </a:p>
          <a:p>
            <a:pPr algn="just"/>
            <a:r>
              <a:rPr lang="es-ES" sz="1600" dirty="0" smtClean="0"/>
              <a:t>El 20 de agosto de 1936 fue martirizado en Lleida junto con su hermano Francisco de la Asunción.</a:t>
            </a:r>
            <a:endParaRPr lang="es-ES" sz="1600" dirty="0" smtClean="0"/>
          </a:p>
          <a:p>
            <a:pPr algn="just"/>
            <a:endParaRPr lang="es-ES" sz="1600" dirty="0"/>
          </a:p>
        </p:txBody>
      </p:sp>
      <p:pic>
        <p:nvPicPr>
          <p:cNvPr id="6" name="Picture 2" descr="https://es.catholic.net/catholic_db/imagenes_db/santoral/pablo-segala.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807450" y="2828290"/>
            <a:ext cx="1860550" cy="2790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362636" y="380085"/>
            <a:ext cx="9144000" cy="523557"/>
          </a:xfrm>
        </p:spPr>
        <p:txBody>
          <a:bodyPr>
            <a:normAutofit fontScale="90000"/>
          </a:bodyPr>
          <a:lstStyle/>
          <a:p>
            <a:r>
              <a:rPr lang="es-ES" sz="3600" dirty="0" smtClean="0"/>
              <a:t>PABLO SEGALA SOLE</a:t>
            </a:r>
            <a:endParaRPr lang="es-ES" sz="3600" dirty="0"/>
          </a:p>
        </p:txBody>
      </p:sp>
      <p:sp>
        <p:nvSpPr>
          <p:cNvPr id="5" name="Subtítulo 4"/>
          <p:cNvSpPr>
            <a:spLocks noGrp="1"/>
          </p:cNvSpPr>
          <p:nvPr>
            <p:ph type="subTitle" idx="1"/>
          </p:nvPr>
        </p:nvSpPr>
        <p:spPr>
          <a:xfrm>
            <a:off x="129092" y="1032733"/>
            <a:ext cx="10520979" cy="5583219"/>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una </a:t>
            </a:r>
            <a:r>
              <a:rPr lang="es-ES" sz="1600" smtClean="0"/>
              <a:t>fosa común del </a:t>
            </a:r>
            <a:r>
              <a:rPr lang="es-ES" sz="1600" dirty="0" smtClean="0"/>
              <a:t>cementerio de Lleida</a:t>
            </a:r>
            <a:endParaRPr lang="es-ES" sz="1600" dirty="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20 de agosto</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marL="285750" indent="-285750" algn="just">
              <a:buFont typeface="Arial" panose="020B0604020202020204" pitchFamily="34" charset="0"/>
              <a:buChar char="•"/>
            </a:pPr>
            <a:r>
              <a:rPr lang="es-ES" sz="1600" b="1" dirty="0" smtClean="0">
                <a:hlinkClick r:id="rId1"/>
              </a:rPr>
              <a:t>www.catholicnet.com</a:t>
            </a:r>
            <a:r>
              <a:rPr lang="es-ES" sz="1600" b="1" dirty="0" smtClean="0"/>
              <a:t>  Fuente: BisbatLleida.org</a:t>
            </a:r>
            <a:endParaRPr lang="es-ES" sz="1600" b="1" dirty="0" smtClean="0"/>
          </a:p>
        </p:txBody>
      </p:sp>
      <p:pic>
        <p:nvPicPr>
          <p:cNvPr id="6" name="Picture 2" descr="https://es.catholic.net/catholic_db/imagenes_db/santoral/pablo-segal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8325" y="1032510"/>
            <a:ext cx="1504950" cy="22580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2158</Words>
  <Application>WPS Presentation</Application>
  <PresentationFormat>Panorámica</PresentationFormat>
  <Paragraphs>48</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Calibri Light</vt:lpstr>
      <vt:lpstr>Calibri</vt:lpstr>
      <vt:lpstr>Microsoft YaHei</vt:lpstr>
      <vt:lpstr>Arial Unicode MS</vt:lpstr>
      <vt:lpstr>Tema de Office</vt:lpstr>
      <vt:lpstr>PABLO SEGALA SOLE</vt:lpstr>
      <vt:lpstr>PABLO SEGALA SOLE</vt:lpstr>
      <vt:lpstr>PABLO SEGALA SOLE</vt:lpstr>
      <vt:lpstr>PABLO SEGALA SOLE</vt:lpstr>
    </vt:vector>
  </TitlesOfParts>
  <Company>Sescam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PABLO SEGALA SOLE</dc:title>
  <dc:creator>Maria Pilar Pascual Albalate</dc:creator>
  <cp:lastModifiedBy>Beatriz</cp:lastModifiedBy>
  <cp:revision>6</cp:revision>
  <dcterms:created xsi:type="dcterms:W3CDTF">2023-05-08T08:49:00Z</dcterms:created>
  <dcterms:modified xsi:type="dcterms:W3CDTF">2023-05-20T16:54:37Z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4410E31BE5C24111A002C745AFE2D240</vt:lpwstr>
  </property>
  <property fmtid="{D5CDD505-2E9C-101B-9397-08002B2CF9AE}" pid="3" name="KSOProductBuildVer">
    <vt:lpwstr>3082-11.2.0.11537</vt:lpwstr>
  </property>
</Properties>
</file>