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96" d="100"/>
          <a:sy n="96" d="100"/>
        </p:scale>
        <p:origin x="10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5B83034B-21B2-4090-99F2-FB251655C4FC}"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4FCB585-38CD-4917-AB32-ADDC38F8FCA4}"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5B83034B-21B2-4090-99F2-FB251655C4FC}"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4FCB585-38CD-4917-AB32-ADDC38F8FCA4}"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5B83034B-21B2-4090-99F2-FB251655C4FC}"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4FCB585-38CD-4917-AB32-ADDC38F8FCA4}"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5B83034B-21B2-4090-99F2-FB251655C4FC}"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4FCB585-38CD-4917-AB32-ADDC38F8FCA4}"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5B83034B-21B2-4090-99F2-FB251655C4FC}"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4FCB585-38CD-4917-AB32-ADDC38F8FCA4}"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5B83034B-21B2-4090-99F2-FB251655C4FC}"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4FCB585-38CD-4917-AB32-ADDC38F8FCA4}"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5B83034B-21B2-4090-99F2-FB251655C4FC}"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C4FCB585-38CD-4917-AB32-ADDC38F8FCA4}"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5B83034B-21B2-4090-99F2-FB251655C4FC}"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C4FCB585-38CD-4917-AB32-ADDC38F8FCA4}"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5B83034B-21B2-4090-99F2-FB251655C4FC}"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C4FCB585-38CD-4917-AB32-ADDC38F8FCA4}"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5B83034B-21B2-4090-99F2-FB251655C4FC}"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4FCB585-38CD-4917-AB32-ADDC38F8FCA4}"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5B83034B-21B2-4090-99F2-FB251655C4FC}"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4FCB585-38CD-4917-AB32-ADDC38F8FCA4}"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83034B-21B2-4090-99F2-FB251655C4FC}"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FCB585-38CD-4917-AB32-ADDC38F8FCA4}"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jpeg"/><Relationship Id="rId2" Type="http://schemas.openxmlformats.org/officeDocument/2006/relationships/hyperlink" Target="http://www.somos.vicencianos.org/" TargetMode="External"/><Relationship Id="rId1" Type="http://schemas.openxmlformats.org/officeDocument/2006/relationships/hyperlink" Target="http://www.catholic.n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810328" y="503527"/>
            <a:ext cx="8996218" cy="558655"/>
          </a:xfrm>
        </p:spPr>
        <p:txBody>
          <a:bodyPr>
            <a:normAutofit fontScale="90000"/>
          </a:bodyPr>
          <a:lstStyle/>
          <a:p>
            <a:r>
              <a:rPr lang="es-ES" sz="3600" dirty="0" smtClean="0"/>
              <a:t>AMADEO GARCIA SANCHEZ</a:t>
            </a:r>
            <a:endParaRPr lang="es-ES" sz="3600" dirty="0"/>
          </a:p>
        </p:txBody>
      </p:sp>
      <p:sp>
        <p:nvSpPr>
          <p:cNvPr id="3" name="Subtítulo 2"/>
          <p:cNvSpPr>
            <a:spLocks noGrp="1"/>
          </p:cNvSpPr>
          <p:nvPr>
            <p:ph type="subTitle" idx="1"/>
          </p:nvPr>
        </p:nvSpPr>
        <p:spPr>
          <a:xfrm>
            <a:off x="258618" y="1062182"/>
            <a:ext cx="10344727" cy="5541818"/>
          </a:xfrm>
        </p:spPr>
        <p:txBody>
          <a:bodyPr>
            <a:normAutofit fontScale="72500"/>
          </a:bodyPr>
          <a:lstStyle/>
          <a:p>
            <a:pPr algn="just"/>
            <a:r>
              <a:rPr lang="es-ES" sz="1700" b="1" dirty="0" smtClean="0"/>
              <a:t>Nombre Civil: </a:t>
            </a:r>
            <a:r>
              <a:rPr lang="es-ES" sz="1700" dirty="0" smtClean="0"/>
              <a:t>Amadeo</a:t>
            </a:r>
            <a:endParaRPr lang="es-ES" sz="1700" dirty="0" smtClean="0"/>
          </a:p>
          <a:p>
            <a:pPr algn="just"/>
            <a:r>
              <a:rPr lang="es-ES" sz="1700" b="1" dirty="0" smtClean="0"/>
              <a:t>Fecha Nacimiento: </a:t>
            </a:r>
            <a:r>
              <a:rPr lang="es-ES" sz="1700" dirty="0" smtClean="0"/>
              <a:t>29.04.1903</a:t>
            </a:r>
            <a:endParaRPr lang="es-ES" sz="1700" dirty="0" smtClean="0"/>
          </a:p>
          <a:p>
            <a:pPr algn="just"/>
            <a:r>
              <a:rPr lang="es-ES" sz="1700" b="1" dirty="0" smtClean="0"/>
              <a:t>Lugar Nacimiento: </a:t>
            </a:r>
            <a:r>
              <a:rPr lang="es-ES" sz="1700" dirty="0" smtClean="0"/>
              <a:t>Moscardón (Teruel)</a:t>
            </a:r>
            <a:endParaRPr lang="es-ES" sz="1700" dirty="0" smtClean="0"/>
          </a:p>
          <a:p>
            <a:pPr algn="just"/>
            <a:r>
              <a:rPr lang="es-ES" sz="1700" b="1" dirty="0" smtClean="0"/>
              <a:t>Sexo: </a:t>
            </a:r>
            <a:r>
              <a:rPr lang="es-ES" sz="1700" dirty="0" smtClean="0"/>
              <a:t>Varón</a:t>
            </a:r>
            <a:endParaRPr lang="es-ES" sz="1700" dirty="0" smtClean="0"/>
          </a:p>
          <a:p>
            <a:pPr algn="just"/>
            <a:r>
              <a:rPr lang="es-ES" sz="1700" b="1" dirty="0" smtClean="0"/>
              <a:t>Fecha Asesinato: </a:t>
            </a:r>
            <a:r>
              <a:rPr lang="es-ES" sz="1700" dirty="0" smtClean="0"/>
              <a:t>31.10.1936</a:t>
            </a:r>
            <a:endParaRPr lang="es-ES" sz="1700" dirty="0" smtClean="0"/>
          </a:p>
          <a:p>
            <a:pPr algn="just"/>
            <a:r>
              <a:rPr lang="es-ES" sz="1700" b="1" dirty="0" smtClean="0"/>
              <a:t>Lugar Asesinato: </a:t>
            </a:r>
            <a:r>
              <a:rPr lang="es-ES" sz="1700" dirty="0" smtClean="0"/>
              <a:t>Gijón (Asturias)</a:t>
            </a:r>
            <a:endParaRPr lang="es-ES" sz="1700" dirty="0" smtClean="0"/>
          </a:p>
          <a:p>
            <a:pPr algn="just"/>
            <a:r>
              <a:rPr lang="es-ES" sz="1700" b="1" dirty="0" smtClean="0"/>
              <a:t>Orden:  </a:t>
            </a:r>
            <a:r>
              <a:rPr lang="es-ES" sz="1700" dirty="0" smtClean="0"/>
              <a:t>Congregación de la Misión – Hermanos Paules</a:t>
            </a:r>
            <a:endParaRPr lang="es-ES" sz="1700" dirty="0" smtClean="0"/>
          </a:p>
          <a:p>
            <a:pPr algn="just"/>
            <a:r>
              <a:rPr lang="es-ES" sz="1600" b="1" dirty="0" smtClean="0"/>
              <a:t>Datos Biográficos Resumidos:.</a:t>
            </a:r>
            <a:endParaRPr lang="es-ES" sz="1600" b="1" dirty="0" smtClean="0"/>
          </a:p>
          <a:p>
            <a:pPr algn="just"/>
            <a:r>
              <a:rPr lang="es-ES" sz="1700" dirty="0" smtClean="0"/>
              <a:t>Estudió para </a:t>
            </a:r>
            <a:r>
              <a:rPr lang="es-ES" sz="1700" dirty="0"/>
              <a:t>Paúl en la Es­cuela Apostólica de Teruel </a:t>
            </a:r>
            <a:r>
              <a:rPr lang="es-ES" sz="1700" dirty="0" smtClean="0"/>
              <a:t>(Capuchinos)</a:t>
            </a:r>
            <a:endParaRPr lang="es-ES" sz="1700" dirty="0" smtClean="0"/>
          </a:p>
          <a:p>
            <a:pPr algn="just"/>
            <a:br>
              <a:rPr lang="es-ES" sz="1700" dirty="0" smtClean="0"/>
            </a:br>
            <a:r>
              <a:rPr lang="es-ES" sz="1700" dirty="0" smtClean="0"/>
              <a:t>ingresó </a:t>
            </a:r>
            <a:r>
              <a:rPr lang="es-ES" sz="1700" dirty="0"/>
              <a:t>en el no­viciado el 10 de septiembre de 1917. Hizo los votos el 30 de abril de 1921, siendo ya estudiante de Filosofía, en </a:t>
            </a:r>
            <a:r>
              <a:rPr lang="es-ES" sz="1700" dirty="0" err="1"/>
              <a:t>Hortaleza</a:t>
            </a:r>
            <a:r>
              <a:rPr lang="es-ES" sz="1700" dirty="0"/>
              <a:t>; la tardanza obedeció a no haber cumplido los dieciocho años de edad requeridos por el Código. Cursó la Teología en Cuen­ca y en Madrid. En Cuenca fue uno de los fundadores de aque­lla inter nos famosa </a:t>
            </a:r>
            <a:r>
              <a:rPr lang="es-ES" sz="1700" dirty="0" smtClean="0"/>
              <a:t>Brigada de Trabajadores, </a:t>
            </a:r>
            <a:r>
              <a:rPr lang="es-ES" sz="1700" dirty="0"/>
              <a:t>que tanto se distinguió, al paso de los años, siempre renovada, en la crea­ción de la hermosa y utilísima Explanada del Seminario de San Pablo, asombro de las presentes y futuras </a:t>
            </a:r>
            <a:r>
              <a:rPr lang="es-ES" sz="1700" dirty="0" smtClean="0"/>
              <a:t>generaciones. </a:t>
            </a:r>
            <a:endParaRPr lang="es-ES" sz="1700" dirty="0" smtClean="0"/>
          </a:p>
          <a:p>
            <a:pPr algn="just"/>
            <a:r>
              <a:rPr lang="es-ES" sz="1700" dirty="0" smtClean="0"/>
              <a:t>Se </a:t>
            </a:r>
            <a:r>
              <a:rPr lang="es-ES" sz="1700" dirty="0"/>
              <a:t>ordenó de Menores el 21 de junio y el 12 de julio de 1925; de Subdiácono, el 14 de febrero de 1926; de Diácono, el 20 de marzo, y de Sacerdote, el 2 de mayo del mismo año de 1926</a:t>
            </a:r>
            <a:r>
              <a:rPr lang="es-ES" sz="1700" dirty="0" smtClean="0"/>
              <a:t>. </a:t>
            </a:r>
            <a:r>
              <a:rPr lang="es-ES" sz="1700" dirty="0"/>
              <a:t>Estuvo destinado los ocho primeros meses, después de or­denado, en la Casa-Misión de Ávila; en 1927 fue destinado a la fundación de la casa de Granada, y con residencia en ésta, predicó todavía un curso de Misiones en Ávila; asimismo pre­dicó misiones sueltas en la diócesis de Granada; el 16 de fe­brero de 1929 salió para la fundación de Gijón, y en 1935 fue nombrado Superior de esta residencia</a:t>
            </a:r>
            <a:endParaRPr lang="es-ES" sz="1700" dirty="0"/>
          </a:p>
          <a:p>
            <a:pPr algn="just"/>
            <a:br>
              <a:rPr lang="es-ES" sz="1700" dirty="0"/>
            </a:br>
            <a:endParaRPr lang="es-ES" sz="1700" dirty="0" smtClean="0"/>
          </a:p>
          <a:p>
            <a:pPr algn="just"/>
            <a:br>
              <a:rPr lang="es-ES" sz="1600" dirty="0"/>
            </a:br>
            <a:br>
              <a:rPr lang="es-ES" dirty="0"/>
            </a:br>
            <a:endParaRPr lang="es-ES" sz="1600" dirty="0"/>
          </a:p>
        </p:txBody>
      </p:sp>
      <p:pic>
        <p:nvPicPr>
          <p:cNvPr id="4" name="Imagen 3" descr="https://es.catholic.net/catholic_db/imagenes_db/santoral/amado-garcia.jpg"/>
          <p:cNvPicPr/>
          <p:nvPr/>
        </p:nvPicPr>
        <p:blipFill>
          <a:blip r:embed="rId1">
            <a:extLst>
              <a:ext uri="{28A0092B-C50C-407E-A947-70E740481C1C}">
                <a14:useLocalDpi xmlns:a14="http://schemas.microsoft.com/office/drawing/2010/main" val="0"/>
              </a:ext>
            </a:extLst>
          </a:blip>
          <a:srcRect/>
          <a:stretch>
            <a:fillRect/>
          </a:stretch>
        </p:blipFill>
        <p:spPr bwMode="auto">
          <a:xfrm>
            <a:off x="5937885" y="1461770"/>
            <a:ext cx="1513205" cy="21113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164431" y="1122363"/>
            <a:ext cx="9503569" cy="470693"/>
          </a:xfrm>
        </p:spPr>
        <p:txBody>
          <a:bodyPr>
            <a:normAutofit fontScale="90000"/>
          </a:bodyPr>
          <a:lstStyle/>
          <a:p>
            <a:r>
              <a:rPr lang="es-ES" sz="3600" dirty="0" smtClean="0"/>
              <a:t>AMADEO GARCIA SANCHEZ</a:t>
            </a:r>
            <a:endParaRPr lang="es-ES" sz="3600" dirty="0"/>
          </a:p>
        </p:txBody>
      </p:sp>
      <p:sp>
        <p:nvSpPr>
          <p:cNvPr id="5" name="Subtítulo 4"/>
          <p:cNvSpPr>
            <a:spLocks noGrp="1"/>
          </p:cNvSpPr>
          <p:nvPr>
            <p:ph type="subTitle" idx="1"/>
          </p:nvPr>
        </p:nvSpPr>
        <p:spPr>
          <a:xfrm>
            <a:off x="85725" y="1514474"/>
            <a:ext cx="10582275" cy="5132815"/>
          </a:xfrm>
        </p:spPr>
        <p:txBody>
          <a:bodyPr>
            <a:normAutofit lnSpcReduction="10000"/>
          </a:bodyPr>
          <a:lstStyle/>
          <a:p>
            <a:pPr algn="just"/>
            <a:r>
              <a:rPr lang="es-ES" sz="1600" dirty="0"/>
              <a:t>Era el P. Amado de mediana estatura, tipo fino, bien pro­porcionado, color moreno castaño, de temperamento alegre, aunque era formal cuando se requería; excelente predicador, por el fondo, si no abundante, selecto, y por la forma, cuidada y agradable. El P. Amado fue de los que sacan partido a los talentos que el Señor da a cada cual. Se había hecho </a:t>
            </a:r>
            <a:r>
              <a:rPr lang="es-ES" sz="1600" dirty="0" err="1"/>
              <a:t>realmete</a:t>
            </a:r>
            <a:r>
              <a:rPr lang="es-ES" sz="1600" dirty="0"/>
              <a:t> una joya de la Congregación y su valor iba en crescendo</a:t>
            </a:r>
            <a:r>
              <a:rPr lang="es-ES" sz="1600" dirty="0" smtClean="0"/>
              <a:t>.</a:t>
            </a:r>
            <a:endParaRPr lang="es-ES" sz="1600" dirty="0" smtClean="0"/>
          </a:p>
          <a:p>
            <a:pPr algn="just"/>
            <a:r>
              <a:rPr lang="es-ES" sz="1600" dirty="0"/>
              <a:t>Sin, duda, al trasponer los umbrales de la eternidad ha oído estas consoladoras palabras: Anda, siervo bueno y fiel; por­que fuiste fiel en lo poco, yo te constituiré sobre lo mucho; entra en el gozo de tu Señor</a:t>
            </a:r>
            <a:r>
              <a:rPr lang="es-ES" sz="1600" dirty="0" smtClean="0"/>
              <a:t>. </a:t>
            </a:r>
            <a:endParaRPr lang="es-ES" sz="1600" dirty="0" smtClean="0"/>
          </a:p>
          <a:p>
            <a:pPr algn="just"/>
            <a:r>
              <a:rPr lang="es-ES" sz="1600" dirty="0"/>
              <a:t>Escrita la anterior relación, nos viene a las manos otra del P. Lozano, viva y emocionante, como escrita con tinta reciente de </a:t>
            </a:r>
            <a:r>
              <a:rPr lang="es-ES" sz="1600" dirty="0" smtClean="0"/>
              <a:t>personales. </a:t>
            </a:r>
            <a:r>
              <a:rPr lang="es-ES" sz="1600" dirty="0"/>
              <a:t>impresiones.</a:t>
            </a:r>
            <a:br>
              <a:rPr lang="es-ES" sz="1600" dirty="0"/>
            </a:br>
            <a:br>
              <a:rPr lang="es-ES" sz="1600" dirty="0"/>
            </a:br>
            <a:r>
              <a:rPr lang="es-ES" sz="1600" dirty="0"/>
              <a:t>Publicamos las dos porque así se completa el apunte bio­gráfico. Las diferencias detallistas entre una y otra obedecen a la diversidad de fuentes de información</a:t>
            </a:r>
            <a:r>
              <a:rPr lang="es-ES" sz="1600" dirty="0" smtClean="0"/>
              <a:t>.</a:t>
            </a:r>
            <a:endParaRPr lang="es-ES" sz="1600" dirty="0" smtClean="0"/>
          </a:p>
          <a:p>
            <a:pPr algn="just"/>
            <a:r>
              <a:rPr lang="es-ES" sz="1700" dirty="0"/>
              <a:t>El P. Amado García quedaba ya solo en casa con el Her­mano Jiménez. Herido profundamente por estas desgracias y temiendo por los que aun quedaban, redoblé mis trabajos para hacerles salir y evitar que la catástrofe tomara más proporcio­nes. Todo inútil. Nuestro buenísimo Superior había llegado a convencerse de que como sacerdote no se le perseguía. Uno tras otro habían ido cayendo más de sesenta sacerdotes y re­ligiosos de distintas órdenes: todos los que habían sido encon­trados. El, sin embargo, continuaba siendo asistido mimosa­mente todos los días, pero en, realidad perfectamente vigilado. En alguna ocasión llegó a instarme a que me fuera con él a casa, en donde me consideraba más seguro.</a:t>
            </a:r>
            <a:endParaRPr lang="es-ES" sz="1700" dirty="0" smtClean="0"/>
          </a:p>
          <a:p>
            <a:pPr algn="just"/>
            <a:br>
              <a:rPr lang="es-ES" sz="1600" dirty="0"/>
            </a:br>
            <a:br>
              <a:rPr lang="es-ES" sz="1600" dirty="0"/>
            </a:br>
            <a:endParaRPr lang="es-ES" sz="1600" dirty="0"/>
          </a:p>
        </p:txBody>
      </p:sp>
      <p:pic>
        <p:nvPicPr>
          <p:cNvPr id="6" name="Imagen 5" descr="https://es.catholic.net/catholic_db/imagenes_db/santoral/amado-garcia.jpg"/>
          <p:cNvPicPr/>
          <p:nvPr/>
        </p:nvPicPr>
        <p:blipFill>
          <a:blip r:embed="rId1">
            <a:extLst>
              <a:ext uri="{28A0092B-C50C-407E-A947-70E740481C1C}">
                <a14:useLocalDpi xmlns:a14="http://schemas.microsoft.com/office/drawing/2010/main" val="0"/>
              </a:ext>
            </a:extLst>
          </a:blip>
          <a:srcRect/>
          <a:stretch>
            <a:fillRect/>
          </a:stretch>
        </p:blipFill>
        <p:spPr bwMode="auto">
          <a:xfrm>
            <a:off x="10907367" y="2474181"/>
            <a:ext cx="952500" cy="143256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263622"/>
            <a:ext cx="9144000" cy="531508"/>
          </a:xfrm>
        </p:spPr>
        <p:txBody>
          <a:bodyPr>
            <a:normAutofit fontScale="90000"/>
          </a:bodyPr>
          <a:lstStyle/>
          <a:p>
            <a:r>
              <a:rPr lang="es-ES" sz="3600" dirty="0" smtClean="0"/>
              <a:t>AMADO GARCIA SANCHEZ</a:t>
            </a:r>
            <a:endParaRPr lang="es-ES" sz="3600" dirty="0"/>
          </a:p>
        </p:txBody>
      </p:sp>
      <p:sp>
        <p:nvSpPr>
          <p:cNvPr id="5" name="Subtítulo 4"/>
          <p:cNvSpPr>
            <a:spLocks noGrp="1"/>
          </p:cNvSpPr>
          <p:nvPr>
            <p:ph type="subTitle" idx="1"/>
          </p:nvPr>
        </p:nvSpPr>
        <p:spPr>
          <a:xfrm>
            <a:off x="159026" y="914399"/>
            <a:ext cx="10508974" cy="5001371"/>
          </a:xfrm>
        </p:spPr>
        <p:txBody>
          <a:bodyPr>
            <a:normAutofit lnSpcReduction="20000"/>
          </a:bodyPr>
          <a:lstStyle/>
          <a:p>
            <a:pPr algn="just"/>
            <a:r>
              <a:rPr lang="es-ES" sz="1600" b="1" dirty="0" smtClean="0"/>
              <a:t>Datos Biográficos Extendidos:</a:t>
            </a:r>
            <a:endParaRPr lang="es-ES" sz="1600" b="1" dirty="0" smtClean="0"/>
          </a:p>
          <a:p>
            <a:pPr algn="just"/>
            <a:r>
              <a:rPr lang="es-ES" sz="1600" b="1" dirty="0" smtClean="0"/>
              <a:t>Martirio:</a:t>
            </a:r>
            <a:endParaRPr lang="es-ES" sz="1600" b="1" dirty="0" smtClean="0"/>
          </a:p>
          <a:p>
            <a:pPr algn="just"/>
            <a:r>
              <a:rPr lang="es-ES" sz="1600" dirty="0"/>
              <a:t>Habían pasado ya cuatro meses. Las detenciones y los crímenes aumentaban día por día. Sólo diez o doce sacerdotes quedaban perfectamente escondidos. Por mi mente pasó la idea de ir personalmente a casa, aprovechando uno de mis disfra­ces, y sacármelo a viva fuerza. Con mucho trabajo consiguie­ron disuadirme, pero sólo a condición de que una Hermana, perfectamente disfrazada, iría inmediatamente a suplicarle en, mi nombre que no esperase un momento más. En efecto, aque­lla mañana, perfectamente desfigurado, salió de casa por fin, y fue a esconderse en una casita humilde perteneciente a un izquierdista razonable, que hacía ya meses servía de amparo al único párroco que quedaba con vida, el de San Lorenzo</a:t>
            </a:r>
            <a:r>
              <a:rPr lang="es-ES" sz="1600" dirty="0" smtClean="0"/>
              <a:t>.</a:t>
            </a:r>
            <a:endParaRPr lang="es-ES" sz="1600" dirty="0" smtClean="0"/>
          </a:p>
          <a:p>
            <a:pPr algn="just"/>
            <a:r>
              <a:rPr lang="es-ES" sz="1600" dirty="0"/>
              <a:t>Apenas si tuve tiempo de celebrar este triunfo. No habían pasado veinticuatro horas cuando, cansado, creyéndose una car­ga en aquella casa acogedora, excesivamente confiado, o delicado en demasía, volvía a la residencia, sin que fueran bastantes a de­tenerlo cuantas súplicas y lamentos se le opusieron. Era qui­zás más fuerte la voz de Dios que le llamaba al martirio</a:t>
            </a:r>
            <a:r>
              <a:rPr lang="es-ES" sz="1600" dirty="0" smtClean="0"/>
              <a:t>.</a:t>
            </a:r>
            <a:r>
              <a:rPr lang="es-ES" dirty="0"/>
              <a:t> </a:t>
            </a:r>
            <a:r>
              <a:rPr lang="es-ES" sz="1600" dirty="0"/>
              <a:t>Los suyos se lo habíamos querido evitar, y la Providencia quiso, torciendo todas nuestras previsiones, que fuera precisamente uno de los suyos el que se lo facilitara. En la tarde de aquel mismo día nuestro buenísimo hermano Jiménez salía camino de una aldea próxima en busca de alguna cosa que comer, pues ya el hambre se había enseñoreado de la población civil</a:t>
            </a:r>
            <a:r>
              <a:rPr lang="es-ES" sz="1600" dirty="0" smtClean="0"/>
              <a:t>.</a:t>
            </a:r>
            <a:r>
              <a:rPr lang="es-ES" dirty="0"/>
              <a:t> </a:t>
            </a:r>
            <a:r>
              <a:rPr lang="es-ES" sz="1600" dirty="0"/>
              <a:t>Pa­saba por un puente sobre la ría en que termina la magnífica playa de Gijón, cuando unos centinelas dieron el </a:t>
            </a:r>
            <a:r>
              <a:rPr lang="es-ES" sz="1600" dirty="0" smtClean="0"/>
              <a:t>¡Alto! </a:t>
            </a:r>
            <a:r>
              <a:rPr lang="es-ES" sz="1600" dirty="0"/>
              <a:t>apuntándole con el fusil. Trémulo y confuso, fue contestando, sin darse cuenta apenas, a las preguntas que le fueron ha­ciendo:</a:t>
            </a:r>
            <a:endParaRPr lang="es-ES" sz="1600" dirty="0"/>
          </a:p>
          <a:p>
            <a:pPr algn="just"/>
            <a:br>
              <a:rPr lang="es-ES" sz="1600" dirty="0"/>
            </a:br>
            <a:r>
              <a:rPr lang="es-ES" sz="1600" dirty="0" smtClean="0"/>
              <a:t> - ¿Quién eres?</a:t>
            </a:r>
            <a:endParaRPr lang="es-ES" sz="1600" dirty="0" smtClean="0"/>
          </a:p>
          <a:p>
            <a:pPr algn="just"/>
            <a:r>
              <a:rPr lang="es-ES" sz="1600" dirty="0" smtClean="0"/>
              <a:t>- Un pobre lego</a:t>
            </a:r>
            <a:endParaRPr lang="es-ES" sz="1600" dirty="0"/>
          </a:p>
        </p:txBody>
      </p:sp>
      <p:pic>
        <p:nvPicPr>
          <p:cNvPr id="6" name="Imagen 5" descr="https://es.catholic.net/catholic_db/imagenes_db/santoral/amado-garcia.jpg"/>
          <p:cNvPicPr/>
          <p:nvPr/>
        </p:nvPicPr>
        <p:blipFill>
          <a:blip r:embed="rId1">
            <a:extLst>
              <a:ext uri="{28A0092B-C50C-407E-A947-70E740481C1C}">
                <a14:useLocalDpi xmlns:a14="http://schemas.microsoft.com/office/drawing/2010/main" val="0"/>
              </a:ext>
            </a:extLst>
          </a:blip>
          <a:srcRect/>
          <a:stretch>
            <a:fillRect/>
          </a:stretch>
        </p:blipFill>
        <p:spPr bwMode="auto">
          <a:xfrm>
            <a:off x="10907367" y="2474181"/>
            <a:ext cx="952500" cy="143256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96887" y="287476"/>
            <a:ext cx="8998226" cy="523557"/>
          </a:xfrm>
        </p:spPr>
        <p:txBody>
          <a:bodyPr>
            <a:normAutofit fontScale="90000"/>
          </a:bodyPr>
          <a:lstStyle/>
          <a:p>
            <a:r>
              <a:rPr lang="es-ES" sz="3600" dirty="0" smtClean="0"/>
              <a:t>AMADEO GARCIA SANCHEZ</a:t>
            </a:r>
            <a:endParaRPr lang="es-ES" sz="3600" dirty="0"/>
          </a:p>
        </p:txBody>
      </p:sp>
      <p:sp>
        <p:nvSpPr>
          <p:cNvPr id="5" name="Subtítulo 4"/>
          <p:cNvSpPr>
            <a:spLocks noGrp="1"/>
          </p:cNvSpPr>
          <p:nvPr>
            <p:ph type="subTitle" idx="1"/>
          </p:nvPr>
        </p:nvSpPr>
        <p:spPr>
          <a:xfrm>
            <a:off x="214685" y="811033"/>
            <a:ext cx="10527527" cy="5001370"/>
          </a:xfrm>
        </p:spPr>
        <p:txBody>
          <a:bodyPr>
            <a:normAutofit fontScale="25000" lnSpcReduction="20000"/>
          </a:bodyPr>
          <a:lstStyle/>
          <a:p>
            <a:pPr algn="just">
              <a:lnSpc>
                <a:spcPct val="120000"/>
              </a:lnSpc>
            </a:pPr>
            <a:r>
              <a:rPr lang="es-ES" sz="6400" dirty="0" smtClean="0"/>
              <a:t> - ¿De Qué </a:t>
            </a:r>
            <a:r>
              <a:rPr lang="es-ES" sz="6400" dirty="0"/>
              <a:t>convento</a:t>
            </a:r>
            <a:r>
              <a:rPr lang="es-ES" sz="6400" dirty="0" smtClean="0"/>
              <a:t>?</a:t>
            </a:r>
            <a:endParaRPr lang="es-ES" sz="6400" dirty="0" smtClean="0"/>
          </a:p>
          <a:p>
            <a:pPr algn="just">
              <a:lnSpc>
                <a:spcPct val="120000"/>
              </a:lnSpc>
            </a:pPr>
            <a:r>
              <a:rPr lang="es-ES" sz="6400" dirty="0" smtClean="0"/>
              <a:t> - De </a:t>
            </a:r>
            <a:r>
              <a:rPr lang="es-ES" sz="6400" dirty="0"/>
              <a:t>los PP. Paúles</a:t>
            </a:r>
            <a:r>
              <a:rPr lang="es-ES" sz="6400" dirty="0" smtClean="0"/>
              <a:t>.</a:t>
            </a:r>
            <a:endParaRPr lang="es-ES" sz="6400" dirty="0" smtClean="0"/>
          </a:p>
          <a:p>
            <a:pPr algn="just">
              <a:lnSpc>
                <a:spcPct val="120000"/>
              </a:lnSpc>
            </a:pPr>
            <a:r>
              <a:rPr lang="es-ES" sz="6400" dirty="0" smtClean="0"/>
              <a:t> - ¿</a:t>
            </a:r>
            <a:r>
              <a:rPr lang="es-ES" sz="6400" dirty="0"/>
              <a:t>Dónde están los frailes</a:t>
            </a:r>
            <a:r>
              <a:rPr lang="es-ES" sz="6400" dirty="0" smtClean="0"/>
              <a:t>?</a:t>
            </a:r>
            <a:endParaRPr lang="es-ES" sz="6400" dirty="0" smtClean="0"/>
          </a:p>
          <a:p>
            <a:pPr algn="just">
              <a:lnSpc>
                <a:spcPct val="120000"/>
              </a:lnSpc>
            </a:pPr>
            <a:r>
              <a:rPr lang="es-ES" sz="6400" dirty="0" smtClean="0"/>
              <a:t> - Algunos </a:t>
            </a:r>
            <a:r>
              <a:rPr lang="es-ES" sz="6400" dirty="0"/>
              <a:t>han sido fusilados y otros no sabemos dónde están</a:t>
            </a:r>
            <a:r>
              <a:rPr lang="es-ES" sz="6400" dirty="0" smtClean="0"/>
              <a:t>.</a:t>
            </a:r>
            <a:endParaRPr lang="es-ES" sz="6400" dirty="0" smtClean="0"/>
          </a:p>
          <a:p>
            <a:pPr algn="just">
              <a:lnSpc>
                <a:spcPct val="120000"/>
              </a:lnSpc>
            </a:pPr>
            <a:r>
              <a:rPr lang="es-ES" sz="6400" dirty="0" smtClean="0"/>
              <a:t> - Y </a:t>
            </a:r>
            <a:r>
              <a:rPr lang="es-ES" sz="6400" dirty="0"/>
              <a:t>tú, ¿dónde </a:t>
            </a:r>
            <a:r>
              <a:rPr lang="es-ES" sz="6400" dirty="0" smtClean="0"/>
              <a:t>vives?</a:t>
            </a:r>
            <a:endParaRPr lang="es-ES" sz="6400" dirty="0" smtClean="0"/>
          </a:p>
          <a:p>
            <a:pPr algn="just">
              <a:lnSpc>
                <a:spcPct val="120000"/>
              </a:lnSpc>
            </a:pPr>
            <a:r>
              <a:rPr lang="es-ES" sz="6400" dirty="0" smtClean="0"/>
              <a:t> - En </a:t>
            </a:r>
            <a:r>
              <a:rPr lang="es-ES" sz="6400" dirty="0"/>
              <a:t>nuestra casa, con el P. Superior</a:t>
            </a:r>
            <a:r>
              <a:rPr lang="es-ES" sz="6400" dirty="0" smtClean="0"/>
              <a:t>.</a:t>
            </a:r>
            <a:endParaRPr lang="es-ES" sz="6400" dirty="0" smtClean="0"/>
          </a:p>
          <a:p>
            <a:pPr algn="just">
              <a:lnSpc>
                <a:spcPct val="120000"/>
              </a:lnSpc>
            </a:pPr>
            <a:r>
              <a:rPr lang="es-ES" sz="6400" dirty="0"/>
              <a:t>Síguenos</a:t>
            </a:r>
            <a:r>
              <a:rPr lang="es-ES" sz="6400" dirty="0" smtClean="0"/>
              <a:t>.</a:t>
            </a:r>
            <a:endParaRPr lang="es-ES" sz="6400" dirty="0" smtClean="0"/>
          </a:p>
          <a:p>
            <a:pPr algn="just">
              <a:lnSpc>
                <a:spcPct val="120000"/>
              </a:lnSpc>
            </a:pPr>
            <a:r>
              <a:rPr lang="es-ES" sz="6400" dirty="0"/>
              <a:t>Terminaron. Y, en medio de ellos, como un criminal, el buen anciano fue conducido a la checa y sometido a un sagaz y minucioso interrogatorio</a:t>
            </a:r>
            <a:r>
              <a:rPr lang="es-ES" sz="6400" dirty="0" smtClean="0"/>
              <a:t>.</a:t>
            </a:r>
            <a:endParaRPr lang="es-ES" sz="6400" dirty="0" smtClean="0"/>
          </a:p>
          <a:p>
            <a:pPr algn="just">
              <a:lnSpc>
                <a:spcPct val="120000"/>
              </a:lnSpc>
            </a:pPr>
            <a:r>
              <a:rPr lang="es-ES" sz="6400" dirty="0"/>
              <a:t>Poco tiempo después era detenido en casa el P. Amado y llevado a la iglesia de la Compañía. 290 individuos habían sido detenidos aquella misma tarde</a:t>
            </a:r>
            <a:r>
              <a:rPr lang="es-ES" sz="6400" dirty="0" smtClean="0"/>
              <a:t>.</a:t>
            </a:r>
            <a:endParaRPr lang="es-ES" sz="6400" dirty="0" smtClean="0"/>
          </a:p>
          <a:p>
            <a:pPr algn="just">
              <a:lnSpc>
                <a:spcPct val="120000"/>
              </a:lnSpc>
            </a:pPr>
            <a:r>
              <a:rPr lang="es-ES" sz="6400" dirty="0"/>
              <a:t>¿Qué pasó en la prisión? Con lágrimas en los ojos me lo contaba, días después, el que había sido compañero de lecho de nuestro buenísimo Superior en aquella noche postrera.</a:t>
            </a:r>
            <a:endParaRPr lang="es-ES" sz="6400" dirty="0" smtClean="0"/>
          </a:p>
          <a:p>
            <a:pPr algn="just">
              <a:lnSpc>
                <a:spcPct val="120000"/>
              </a:lnSpc>
            </a:pPr>
            <a:br>
              <a:rPr lang="es-ES" sz="2100" dirty="0"/>
            </a:br>
            <a:br>
              <a:rPr lang="es-ES" sz="2100" dirty="0"/>
            </a:br>
            <a:endParaRPr lang="es-ES" sz="2100" dirty="0" smtClean="0"/>
          </a:p>
          <a:p>
            <a:pPr algn="just">
              <a:lnSpc>
                <a:spcPct val="120000"/>
              </a:lnSpc>
            </a:pPr>
            <a:br>
              <a:rPr lang="es-ES" dirty="0"/>
            </a:br>
            <a:endParaRPr lang="es-ES" sz="1600" dirty="0" smtClean="0"/>
          </a:p>
          <a:p>
            <a:pPr algn="just"/>
            <a:br>
              <a:rPr lang="es-ES" sz="1600" dirty="0"/>
            </a:br>
            <a:br>
              <a:rPr lang="es-ES" sz="1600" dirty="0"/>
            </a:br>
            <a:endParaRPr lang="es-ES" sz="1600" dirty="0"/>
          </a:p>
        </p:txBody>
      </p:sp>
      <p:pic>
        <p:nvPicPr>
          <p:cNvPr id="6" name="Imagen 5" descr="https://es.catholic.net/catholic_db/imagenes_db/santoral/amado-garcia.jpg"/>
          <p:cNvPicPr/>
          <p:nvPr/>
        </p:nvPicPr>
        <p:blipFill>
          <a:blip r:embed="rId1">
            <a:extLst>
              <a:ext uri="{28A0092B-C50C-407E-A947-70E740481C1C}">
                <a14:useLocalDpi xmlns:a14="http://schemas.microsoft.com/office/drawing/2010/main" val="0"/>
              </a:ext>
            </a:extLst>
          </a:blip>
          <a:srcRect/>
          <a:stretch>
            <a:fillRect/>
          </a:stretch>
        </p:blipFill>
        <p:spPr bwMode="auto">
          <a:xfrm>
            <a:off x="8105775" y="1223645"/>
            <a:ext cx="1426210" cy="210058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489544" y="239769"/>
            <a:ext cx="9212911" cy="642827"/>
          </a:xfrm>
        </p:spPr>
        <p:txBody>
          <a:bodyPr>
            <a:normAutofit/>
          </a:bodyPr>
          <a:lstStyle/>
          <a:p>
            <a:r>
              <a:rPr lang="es-ES" sz="3600" dirty="0" smtClean="0"/>
              <a:t>AMADEO GARCIA SANCHEZ</a:t>
            </a:r>
            <a:endParaRPr lang="es-ES" sz="3600" dirty="0"/>
          </a:p>
        </p:txBody>
      </p:sp>
      <p:sp>
        <p:nvSpPr>
          <p:cNvPr id="5" name="Subtítulo 4"/>
          <p:cNvSpPr>
            <a:spLocks noGrp="1"/>
          </p:cNvSpPr>
          <p:nvPr>
            <p:ph type="subTitle" idx="1"/>
          </p:nvPr>
        </p:nvSpPr>
        <p:spPr>
          <a:xfrm>
            <a:off x="286246" y="811033"/>
            <a:ext cx="10416209" cy="5120640"/>
          </a:xfrm>
        </p:spPr>
        <p:txBody>
          <a:bodyPr>
            <a:normAutofit lnSpcReduction="10000"/>
          </a:bodyPr>
          <a:lstStyle/>
          <a:p>
            <a:pPr algn="just"/>
            <a:r>
              <a:rPr lang="es-ES" sz="1600" dirty="0"/>
              <a:t>Horas y horas se pasó en confesarnos a todos, me decía. Teníamos tan segura la </a:t>
            </a:r>
            <a:r>
              <a:rPr lang="es-ES" sz="1600" dirty="0" smtClean="0"/>
              <a:t>muerte. </a:t>
            </a:r>
            <a:r>
              <a:rPr lang="es-ES" sz="1600" dirty="0"/>
              <a:t>Cuando todos estuvimos con­fesados, el buenísimo Padre, radiante de alegría, nos invitó a rezar el Rosario a la Milagrosa. Más que rezar, declamaba las oraciones, de tal modo, que sus palabras, rebotando en las bóvedas de la magnífica iglesia, convertida en catacumba, caían sobre todos nosotros como riada de optimismo y de valor. Al cabo, después de bendecirnos, nos recostamos para descansar y esperar tranquilos la muerte próxima. Casi todos nos había­mos proporcionado una manta, un colchón y una almohada, para no dormir en el duro suelo, que infinitos presos habían dejado a su paso infecto y sucio. Yo observé que el P. Amado no tenía en dónde acostarse .y se recogía en un rinconcito. Le llamé y obligué a que se acostara conmigo. Poco después dor­mía tranquilamente: tal era su tranquilidad</a:t>
            </a:r>
            <a:endParaRPr lang="es-ES" sz="1600" dirty="0"/>
          </a:p>
          <a:p>
            <a:pPr algn="just"/>
            <a:br>
              <a:rPr lang="es-ES" sz="1600" dirty="0"/>
            </a:br>
            <a:r>
              <a:rPr lang="es-ES" sz="1600" dirty="0"/>
              <a:t>A las doce de la noche nuestra magnífica iglesia-prisión, desmantelada, sin luz apenas, con cerca de trescientos hombres tirados por el suelo en la más rara y policroma confusión, se estremecía todavía con las plegarias de muchos hombres. Sólo el Padre dormía profundamente</a:t>
            </a:r>
            <a:endParaRPr lang="es-ES" sz="1600" dirty="0"/>
          </a:p>
          <a:p>
            <a:pPr algn="just"/>
            <a:br>
              <a:rPr lang="es-ES" sz="1600" dirty="0"/>
            </a:br>
            <a:r>
              <a:rPr lang="es-ES" sz="1600" dirty="0"/>
              <a:t>Hacia las dos de la madrugada nuestros verdugos aparecie­ron como una invasión siniestra en el presbiterio. Fueron nom­brando uno a uno y poniendo en libertad a muchos que, nun­ca pensaron en recobrarla</a:t>
            </a:r>
            <a:r>
              <a:rPr lang="es-ES" sz="1600" dirty="0" smtClean="0"/>
              <a:t>.</a:t>
            </a:r>
            <a:endParaRPr lang="es-ES" sz="1600" dirty="0" smtClean="0"/>
          </a:p>
          <a:p>
            <a:pPr algn="just"/>
            <a:r>
              <a:rPr lang="es-ES" sz="1600" dirty="0"/>
              <a:t>Al llegar al P. Amado, el que parecía jefe de aquella chus­ma cantó su nombre con una mezcla de odio y de sarcasmo</a:t>
            </a:r>
            <a:br>
              <a:rPr lang="es-ES" sz="1600" dirty="0"/>
            </a:br>
            <a:r>
              <a:rPr lang="es-ES" sz="1600" dirty="0"/>
              <a:t>Amado García. </a:t>
            </a:r>
            <a:r>
              <a:rPr lang="es-ES" sz="1600" dirty="0" smtClean="0"/>
              <a:t>Fraile Tuve </a:t>
            </a:r>
            <a:r>
              <a:rPr lang="es-ES" sz="1600" dirty="0"/>
              <a:t>que despertarlo con algún es­fuerzo. Se presentó ante ellos, y, como a los demás, también le dijeron, aunque con un tono bien </a:t>
            </a:r>
            <a:r>
              <a:rPr lang="es-ES" sz="1600" dirty="0" smtClean="0"/>
              <a:t>distinto: También </a:t>
            </a:r>
            <a:r>
              <a:rPr lang="es-ES" sz="1600" dirty="0"/>
              <a:t>a ti te vamos a dar la libertad. Espérate aquí, a la izquierda</a:t>
            </a:r>
            <a:r>
              <a:rPr lang="es-ES" sz="1600" dirty="0" smtClean="0"/>
              <a:t> </a:t>
            </a:r>
            <a:r>
              <a:rPr lang="es-ES" sz="1600" dirty="0"/>
              <a:t>Su tono sarcástico daba a entender bien claro lo que aquella li­bertad significaba para él. Se acercó a mí y, visiblemente emocionado, me dijo abrazándome</a:t>
            </a:r>
            <a:r>
              <a:rPr lang="es-ES" sz="1600" dirty="0" smtClean="0"/>
              <a:t>: </a:t>
            </a:r>
            <a:r>
              <a:rPr lang="es-ES" sz="1600" dirty="0"/>
              <a:t>Adiós. Hasta la eternidad</a:t>
            </a:r>
            <a:r>
              <a:rPr lang="es-ES" sz="1600" dirty="0" smtClean="0"/>
              <a:t>.</a:t>
            </a:r>
            <a:r>
              <a:rPr lang="es-ES" dirty="0"/>
              <a:t> </a:t>
            </a:r>
            <a:r>
              <a:rPr lang="es-ES" sz="1600" dirty="0"/>
              <a:t>Después, se acercó de nuevo a los jocosos esbirros y les dijo presentándoles al Hermano: Matadme a mí, pero no hagáis nada a este pobre viejo, que nada tiene que ver. Es sólo un criado </a:t>
            </a:r>
            <a:r>
              <a:rPr lang="es-ES" sz="1600" dirty="0" smtClean="0"/>
              <a:t>nuestro.</a:t>
            </a:r>
            <a:endParaRPr lang="es-ES" sz="1600" dirty="0"/>
          </a:p>
        </p:txBody>
      </p:sp>
      <p:pic>
        <p:nvPicPr>
          <p:cNvPr id="6" name="Imagen 5" descr="https://es.catholic.net/catholic_db/imagenes_db/santoral/amado-garcia.jpg"/>
          <p:cNvPicPr/>
          <p:nvPr/>
        </p:nvPicPr>
        <p:blipFill>
          <a:blip r:embed="rId1">
            <a:extLst>
              <a:ext uri="{28A0092B-C50C-407E-A947-70E740481C1C}">
                <a14:useLocalDpi xmlns:a14="http://schemas.microsoft.com/office/drawing/2010/main" val="0"/>
              </a:ext>
            </a:extLst>
          </a:blip>
          <a:srcRect/>
          <a:stretch>
            <a:fillRect/>
          </a:stretch>
        </p:blipFill>
        <p:spPr bwMode="auto">
          <a:xfrm>
            <a:off x="10907367" y="2474181"/>
            <a:ext cx="952500" cy="143256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224501" y="207963"/>
            <a:ext cx="9340132" cy="499703"/>
          </a:xfrm>
        </p:spPr>
        <p:txBody>
          <a:bodyPr>
            <a:normAutofit fontScale="90000"/>
          </a:bodyPr>
          <a:lstStyle/>
          <a:p>
            <a:r>
              <a:rPr lang="es-ES" sz="3600" dirty="0" smtClean="0"/>
              <a:t>AMADEO GARCIA SANCHEZ</a:t>
            </a:r>
            <a:endParaRPr lang="es-ES" sz="3600" dirty="0"/>
          </a:p>
        </p:txBody>
      </p:sp>
      <p:sp>
        <p:nvSpPr>
          <p:cNvPr id="5" name="Subtítulo 4"/>
          <p:cNvSpPr>
            <a:spLocks noGrp="1"/>
          </p:cNvSpPr>
          <p:nvPr>
            <p:ph type="subTitle" idx="1"/>
          </p:nvPr>
        </p:nvSpPr>
        <p:spPr>
          <a:xfrm>
            <a:off x="151076" y="707666"/>
            <a:ext cx="10511624" cy="5080884"/>
          </a:xfrm>
        </p:spPr>
        <p:txBody>
          <a:bodyPr>
            <a:normAutofit lnSpcReduction="10000"/>
          </a:bodyPr>
          <a:lstStyle/>
          <a:p>
            <a:pPr algn="just"/>
            <a:r>
              <a:rPr lang="es-ES" sz="1600" dirty="0"/>
              <a:t>Aun no había amanecido. A las puertas del cementerio llegó un coche y de él descendieron unos cuantos asesinos, trayendo a un detenido. Joven, resignado, tranquilo. Era el P. Amado, condenado a muerte por el enorme delito de ser un </a:t>
            </a:r>
            <a:r>
              <a:rPr lang="es-ES" sz="1600" dirty="0" smtClean="0"/>
              <a:t>sacerdote santo.</a:t>
            </a:r>
            <a:endParaRPr lang="es-ES" sz="1600" dirty="0" smtClean="0"/>
          </a:p>
          <a:p>
            <a:pPr algn="just"/>
            <a:r>
              <a:rPr lang="es-ES" sz="1600" dirty="0" smtClean="0"/>
              <a:t>De </a:t>
            </a:r>
            <a:r>
              <a:rPr lang="es-ES" sz="1600" dirty="0"/>
              <a:t>su muerte edificante decían al día siguiente en un suel­to del periódico los mismos rojos algunas alabanzas, que hoy, por no tener a mano el periódico, no puedo transcribir al pie de la letra. Por alguno de los que asistieron a su fusilamiento pudimos recoger sus últimas palabras, cortas, sentidas, ter­minantes</a:t>
            </a:r>
            <a:r>
              <a:rPr lang="es-ES" sz="1600" dirty="0" smtClean="0"/>
              <a:t>.</a:t>
            </a:r>
            <a:endParaRPr lang="es-ES" sz="1600" dirty="0" smtClean="0"/>
          </a:p>
          <a:p>
            <a:pPr algn="just"/>
            <a:r>
              <a:rPr lang="es-ES" sz="1600" dirty="0"/>
              <a:t>Matadme cuanto antes, pero no me martiricéis. Dios os perdone, como yo también os </a:t>
            </a:r>
            <a:r>
              <a:rPr lang="es-ES" sz="1600" dirty="0" smtClean="0"/>
              <a:t>perdono.</a:t>
            </a:r>
            <a:endParaRPr lang="es-ES" sz="1600" dirty="0" smtClean="0"/>
          </a:p>
          <a:p>
            <a:pPr algn="just"/>
            <a:r>
              <a:rPr lang="es-ES" sz="1600" dirty="0"/>
              <a:t>El primer disparo debió de cogerle en el acto de bendecirles, pues el proyectil, después de atravesar su antebrazo, fue a alojarse en el cráneo, a la altura de la frente. Un nuevo disparo en el parietal derecho lo arrancó para siempre de entre nosotros</a:t>
            </a:r>
            <a:endParaRPr lang="es-ES" sz="1600" dirty="0"/>
          </a:p>
          <a:p>
            <a:pPr algn="just"/>
            <a:br>
              <a:rPr lang="es-ES" sz="1600" dirty="0"/>
            </a:br>
            <a:br>
              <a:rPr lang="es-ES" sz="1600" dirty="0"/>
            </a:br>
            <a:r>
              <a:rPr lang="es-ES" sz="1600" dirty="0"/>
              <a:t>Por medio de algunas buenas mujeres conseguimos resca­tar su cuerpo y enterrarlo en una sepultura particular; se hi­cieron algunas fotografías de los lugares de su martirio y se recogió una toalla empapada en su sangre preciosa.</a:t>
            </a:r>
            <a:endParaRPr lang="es-ES" sz="1600" dirty="0" smtClean="0"/>
          </a:p>
          <a:p>
            <a:pPr algn="just"/>
            <a:r>
              <a:rPr lang="es-ES" sz="1700" dirty="0"/>
              <a:t>Permitidme que desde estas cuartillas levante esa toalla santificada y ennoblecida como un símbolo y corno una rúbri­ca. La rúbrica de esa página maravillosa que en los anales de la Congregación ha escrito nuestra casita de Gijón; y el sím­bolo de un porvenir magnífico que sobre esta flagelada tierra de Asturias se abre a nuestra pequeña residencia, coronada por Dios con esa bandera de purísima y novísima libertad</a:t>
            </a:r>
            <a:endParaRPr lang="es-ES" sz="1700" dirty="0"/>
          </a:p>
          <a:p>
            <a:pPr algn="just"/>
            <a:br>
              <a:rPr lang="es-ES" sz="1700" dirty="0"/>
            </a:br>
            <a:endParaRPr lang="es-ES" sz="1700" dirty="0"/>
          </a:p>
        </p:txBody>
      </p:sp>
      <p:pic>
        <p:nvPicPr>
          <p:cNvPr id="6" name="Imagen 5" descr="https://es.catholic.net/catholic_db/imagenes_db/santoral/amado-garcia.jpg"/>
          <p:cNvPicPr/>
          <p:nvPr/>
        </p:nvPicPr>
        <p:blipFill>
          <a:blip r:embed="rId1">
            <a:extLst>
              <a:ext uri="{28A0092B-C50C-407E-A947-70E740481C1C}">
                <a14:useLocalDpi xmlns:a14="http://schemas.microsoft.com/office/drawing/2010/main" val="0"/>
              </a:ext>
            </a:extLst>
          </a:blip>
          <a:srcRect/>
          <a:stretch>
            <a:fillRect/>
          </a:stretch>
        </p:blipFill>
        <p:spPr bwMode="auto">
          <a:xfrm>
            <a:off x="10907367" y="2474181"/>
            <a:ext cx="952500" cy="143256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391478" y="398793"/>
            <a:ext cx="9212911" cy="531508"/>
          </a:xfrm>
        </p:spPr>
        <p:txBody>
          <a:bodyPr>
            <a:normAutofit fontScale="90000"/>
          </a:bodyPr>
          <a:lstStyle/>
          <a:p>
            <a:r>
              <a:rPr lang="es-ES" sz="3600" dirty="0" smtClean="0"/>
              <a:t>AMADEO GARCIA SANCHEZ</a:t>
            </a:r>
            <a:endParaRPr lang="es-ES" sz="3600" dirty="0"/>
          </a:p>
        </p:txBody>
      </p:sp>
      <p:sp>
        <p:nvSpPr>
          <p:cNvPr id="5" name="Subtítulo 4"/>
          <p:cNvSpPr>
            <a:spLocks noGrp="1"/>
          </p:cNvSpPr>
          <p:nvPr>
            <p:ph type="subTitle" idx="1"/>
          </p:nvPr>
        </p:nvSpPr>
        <p:spPr>
          <a:xfrm>
            <a:off x="159027" y="930301"/>
            <a:ext cx="10445362" cy="4977518"/>
          </a:xfrm>
        </p:spPr>
        <p:txBody>
          <a:bodyPr>
            <a:normAutofit/>
          </a:bodyPr>
          <a:lstStyle/>
          <a:p>
            <a:pPr algn="just"/>
            <a:r>
              <a:rPr lang="es-ES" sz="1600" b="1" dirty="0" smtClean="0"/>
              <a:t>¿En qué lugar reposan sus restos mortales?</a:t>
            </a:r>
            <a:endParaRPr lang="es-ES" sz="1600" b="1" dirty="0" smtClean="0"/>
          </a:p>
          <a:p>
            <a:pPr algn="just"/>
            <a:r>
              <a:rPr lang="es-ES" sz="1600" dirty="0" smtClean="0"/>
              <a:t>En el Cementerio de Gijón (Asturias)</a:t>
            </a:r>
            <a:endParaRPr lang="es-ES" sz="1600" dirty="0" smtClean="0"/>
          </a:p>
          <a:p>
            <a:pPr algn="just"/>
            <a:r>
              <a:rPr lang="es-ES" sz="1600" b="1" dirty="0" smtClean="0"/>
              <a:t>¿En qué fecha fue Beatificado?</a:t>
            </a:r>
            <a:endParaRPr lang="es-ES" sz="1600" b="1" dirty="0" smtClean="0"/>
          </a:p>
          <a:p>
            <a:pPr algn="just"/>
            <a:r>
              <a:rPr lang="es-ES" sz="1600" dirty="0" smtClean="0"/>
              <a:t>El 13 de octubre de 2013, en Tarragona</a:t>
            </a:r>
            <a:endParaRPr lang="es-ES" sz="1600" dirty="0" smtClean="0"/>
          </a:p>
          <a:p>
            <a:pPr algn="just"/>
            <a:r>
              <a:rPr lang="es-ES" sz="1600" b="1" dirty="0" smtClean="0"/>
              <a:t>¿En qué lugar fue Canonizado?</a:t>
            </a:r>
            <a:endParaRPr lang="es-ES" sz="1600" b="1" dirty="0" smtClean="0"/>
          </a:p>
          <a:p>
            <a:pPr algn="just"/>
            <a:r>
              <a:rPr lang="es-ES" sz="1600" dirty="0" smtClean="0"/>
              <a:t>Aún no está canonizado</a:t>
            </a:r>
            <a:endParaRPr lang="es-ES" sz="1600" dirty="0" smtClean="0"/>
          </a:p>
          <a:p>
            <a:pPr algn="just"/>
            <a:r>
              <a:rPr lang="es-ES" sz="1600" b="1" dirty="0" smtClean="0"/>
              <a:t>Fiesta Canónica:</a:t>
            </a:r>
            <a:endParaRPr lang="es-ES" sz="1600" b="1" dirty="0" smtClean="0"/>
          </a:p>
          <a:p>
            <a:pPr algn="just"/>
            <a:r>
              <a:rPr lang="es-ES" sz="1600" dirty="0" smtClean="0"/>
              <a:t>31 de octubre</a:t>
            </a:r>
            <a:endParaRPr lang="es-ES" sz="1600" dirty="0" smtClean="0"/>
          </a:p>
          <a:p>
            <a:pPr algn="just"/>
            <a:r>
              <a:rPr lang="es-ES" sz="1600" dirty="0" smtClean="0"/>
              <a:t>06 de noviembre, Festividad de los Beatos Mártires durante la Persecución Religiosa en el siglo XX</a:t>
            </a:r>
            <a:endParaRPr lang="es-ES" sz="1600" dirty="0" smtClean="0"/>
          </a:p>
          <a:p>
            <a:pPr algn="just"/>
            <a:r>
              <a:rPr lang="es-ES" sz="1600" b="1" dirty="0" smtClean="0"/>
              <a:t>Fuente:</a:t>
            </a:r>
            <a:endParaRPr lang="es-ES" sz="1600" b="1" dirty="0" smtClean="0"/>
          </a:p>
          <a:p>
            <a:pPr marL="285750" indent="-285750" algn="just">
              <a:buFont typeface="Arial" panose="020B0604020202020204" pitchFamily="34" charset="0"/>
              <a:buChar char="•"/>
            </a:pPr>
            <a:r>
              <a:rPr lang="es-ES" sz="1600" b="1" dirty="0" smtClean="0">
                <a:hlinkClick r:id="rId1"/>
              </a:rPr>
              <a:t>www.catholic.net</a:t>
            </a:r>
            <a:r>
              <a:rPr lang="es-ES" sz="1600" b="1" dirty="0" smtClean="0"/>
              <a:t> – fuente: </a:t>
            </a:r>
            <a:r>
              <a:rPr lang="es-ES" sz="1600" b="1" dirty="0" smtClean="0">
                <a:hlinkClick r:id="rId2"/>
              </a:rPr>
              <a:t>www.somos.Vicencianos.org</a:t>
            </a:r>
            <a:endParaRPr lang="es-ES" sz="1600" b="1" dirty="0" smtClean="0"/>
          </a:p>
          <a:p>
            <a:pPr algn="just"/>
            <a:endParaRPr lang="es-ES" sz="1600" b="1" dirty="0"/>
          </a:p>
        </p:txBody>
      </p:sp>
      <p:pic>
        <p:nvPicPr>
          <p:cNvPr id="6" name="Imagen 5" descr="https://es.catholic.net/catholic_db/imagenes_db/santoral/amado-garcia.jpg"/>
          <p:cNvPicPr/>
          <p:nvPr/>
        </p:nvPicPr>
        <p:blipFill>
          <a:blip r:embed="rId3">
            <a:extLst>
              <a:ext uri="{28A0092B-C50C-407E-A947-70E740481C1C}">
                <a14:useLocalDpi xmlns:a14="http://schemas.microsoft.com/office/drawing/2010/main" val="0"/>
              </a:ext>
            </a:extLst>
          </a:blip>
          <a:srcRect/>
          <a:stretch>
            <a:fillRect/>
          </a:stretch>
        </p:blipFill>
        <p:spPr bwMode="auto">
          <a:xfrm>
            <a:off x="6878955" y="1355725"/>
            <a:ext cx="1425575" cy="2110740"/>
          </a:xfrm>
          <a:prstGeom prst="rect">
            <a:avLst/>
          </a:prstGeom>
          <a:noFill/>
          <a:ln>
            <a:noFill/>
          </a:ln>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9694</Words>
  <Application>WPS Presentation</Application>
  <PresentationFormat>Panorámica</PresentationFormat>
  <Paragraphs>81</Paragraphs>
  <Slides>7</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7</vt:i4>
      </vt:variant>
    </vt:vector>
  </HeadingPairs>
  <TitlesOfParts>
    <vt:vector size="15" baseType="lpstr">
      <vt:lpstr>Arial</vt:lpstr>
      <vt:lpstr>SimSun</vt:lpstr>
      <vt:lpstr>Wingdings</vt:lpstr>
      <vt:lpstr>Calibri Light</vt:lpstr>
      <vt:lpstr>Calibri</vt:lpstr>
      <vt:lpstr>Microsoft YaHei</vt:lpstr>
      <vt:lpstr>Arial Unicode MS</vt:lpstr>
      <vt:lpstr>Tema de Office</vt:lpstr>
      <vt:lpstr>AMADEO GARCIA SANCHEZ</vt:lpstr>
      <vt:lpstr>AMADEO GARCIA SANCHEZ</vt:lpstr>
      <vt:lpstr>AMADO GARCIA SANCHEZ</vt:lpstr>
      <vt:lpstr>AMADEO GARCIA SANCHEZ</vt:lpstr>
      <vt:lpstr>AMADEO GARCIA SANCHEZ</vt:lpstr>
      <vt:lpstr>AMADEO GARCIA SANCHEZ</vt:lpstr>
      <vt:lpstr>AMADEO GARCIA SANCHEZ</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AMADEO GARCIA SANCHEZ</dc:title>
  <dc:creator>Usuario</dc:creator>
  <cp:lastModifiedBy>Beatriz</cp:lastModifiedBy>
  <cp:revision>7</cp:revision>
  <dcterms:created xsi:type="dcterms:W3CDTF">2023-05-23T17:06:00Z</dcterms:created>
  <dcterms:modified xsi:type="dcterms:W3CDTF">2023-06-09T17:16:11Z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43FC6C370EA74D7CBF7E67F783D1C0E8</vt:lpwstr>
  </property>
  <property fmtid="{D5CDD505-2E9C-101B-9397-08002B2CF9AE}" pid="3" name="KSOProductBuildVer">
    <vt:lpwstr>3082-11.2.0.11537</vt:lpwstr>
  </property>
</Properties>
</file>