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E4E7920E-CC28-42D1-B07D-4EC6DDCB89E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4E7920E-CC28-42D1-B07D-4EC6DDCB89E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4E7920E-CC28-42D1-B07D-4EC6DDCB89E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E4E7920E-CC28-42D1-B07D-4EC6DDCB89E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E4E7920E-CC28-42D1-B07D-4EC6DDCB89E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E4E7920E-CC28-42D1-B07D-4EC6DDCB89E3}"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E4E7920E-CC28-42D1-B07D-4EC6DDCB89E3}"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4E7920E-CC28-42D1-B07D-4EC6DDCB89E3}"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4E7920E-CC28-42D1-B07D-4EC6DDCB89E3}"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E4E7920E-CC28-42D1-B07D-4EC6DDCB89E3}"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E4E7920E-CC28-42D1-B07D-4EC6DDCB89E3}"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D5CE3EF8-5342-4051-B4B1-019688468A78}"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E7920E-CC28-42D1-B07D-4EC6DDCB89E3}"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CE3EF8-5342-4051-B4B1-019688468A78}"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www.bisbatlleida.org/ca/persona-historica/pablos-carvajal-aniceto-h-%C3%A1ngel-hip%C3%B3lito-marista" TargetMode="Externa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348639"/>
            <a:ext cx="9144000" cy="583345"/>
          </a:xfrm>
        </p:spPr>
        <p:txBody>
          <a:bodyPr>
            <a:normAutofit fontScale="90000"/>
          </a:bodyPr>
          <a:lstStyle/>
          <a:p>
            <a:r>
              <a:rPr lang="es-ES" sz="3600" dirty="0" smtClean="0"/>
              <a:t>ANICETO PABLOS CARVAJAL</a:t>
            </a:r>
            <a:endParaRPr lang="es-ES" sz="3600" dirty="0"/>
          </a:p>
        </p:txBody>
      </p:sp>
      <p:sp>
        <p:nvSpPr>
          <p:cNvPr id="3" name="Subtítulo 2"/>
          <p:cNvSpPr>
            <a:spLocks noGrp="1"/>
          </p:cNvSpPr>
          <p:nvPr>
            <p:ph type="subTitle" idx="1"/>
          </p:nvPr>
        </p:nvSpPr>
        <p:spPr>
          <a:xfrm>
            <a:off x="281354" y="1002323"/>
            <a:ext cx="10533184" cy="5591908"/>
          </a:xfrm>
        </p:spPr>
        <p:txBody>
          <a:bodyPr>
            <a:normAutofit/>
          </a:bodyPr>
          <a:lstStyle/>
          <a:p>
            <a:pPr algn="just"/>
            <a:r>
              <a:rPr lang="es-ES" sz="1600" b="1" dirty="0" smtClean="0"/>
              <a:t>Nombre Civil: </a:t>
            </a:r>
            <a:r>
              <a:rPr lang="es-ES" sz="1600" dirty="0" smtClean="0"/>
              <a:t>Aniceto</a:t>
            </a:r>
            <a:endParaRPr lang="es-ES" sz="1600" dirty="0" smtClean="0"/>
          </a:p>
          <a:p>
            <a:pPr algn="just"/>
            <a:r>
              <a:rPr lang="es-ES" sz="1600" b="1" dirty="0" smtClean="0"/>
              <a:t>Fecha Nacimiento: </a:t>
            </a:r>
            <a:r>
              <a:rPr lang="es-ES" sz="1600" dirty="0" smtClean="0"/>
              <a:t>13.05.1903</a:t>
            </a:r>
            <a:endParaRPr lang="es-ES" sz="1600" dirty="0" smtClean="0"/>
          </a:p>
          <a:p>
            <a:pPr algn="just"/>
            <a:r>
              <a:rPr lang="es-ES" sz="1600" b="1" dirty="0" smtClean="0"/>
              <a:t>Lugar Nacimiento: </a:t>
            </a:r>
            <a:r>
              <a:rPr lang="es-ES" sz="1600" dirty="0" smtClean="0"/>
              <a:t>El Burgo Ranero (León)</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03.11.1936</a:t>
            </a:r>
            <a:endParaRPr lang="es-ES" sz="1600" dirty="0" smtClean="0"/>
          </a:p>
          <a:p>
            <a:pPr algn="just"/>
            <a:r>
              <a:rPr lang="es-ES" sz="1600" b="1" dirty="0" smtClean="0"/>
              <a:t>Lugar Asesinato: </a:t>
            </a:r>
            <a:r>
              <a:rPr lang="es-ES" sz="1600" dirty="0" smtClean="0"/>
              <a:t>Cementerio de </a:t>
            </a:r>
            <a:r>
              <a:rPr lang="es-ES" sz="1600" dirty="0" err="1" smtClean="0"/>
              <a:t>Aravaca</a:t>
            </a:r>
            <a:r>
              <a:rPr lang="es-ES" sz="1600" dirty="0" smtClean="0"/>
              <a:t> (Madrid)</a:t>
            </a:r>
            <a:endParaRPr lang="es-ES" sz="1600" dirty="0" smtClean="0"/>
          </a:p>
          <a:p>
            <a:pPr algn="just"/>
            <a:r>
              <a:rPr lang="es-ES" sz="1600" b="1" dirty="0" smtClean="0"/>
              <a:t>Orden: </a:t>
            </a:r>
            <a:r>
              <a:rPr lang="es-ES" sz="1600" dirty="0" smtClean="0"/>
              <a:t>Hermanos Maristas (FMS)</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Pablo y </a:t>
            </a:r>
            <a:r>
              <a:rPr lang="es-ES" sz="1600" dirty="0" err="1" smtClean="0"/>
              <a:t>Antolina</a:t>
            </a:r>
            <a:r>
              <a:rPr lang="es-ES" sz="1600" dirty="0" smtClean="0"/>
              <a:t>.</a:t>
            </a:r>
            <a:endParaRPr lang="es-ES" sz="1600" dirty="0" smtClean="0"/>
          </a:p>
          <a:p>
            <a:pPr algn="just"/>
            <a:r>
              <a:rPr lang="es-ES" sz="1600" dirty="0" smtClean="0"/>
              <a:t>17 de mayo, fue bautizado en la Iglesia de San Pedro, apóstol.</a:t>
            </a:r>
            <a:endParaRPr lang="es-ES" sz="1600" dirty="0" smtClean="0"/>
          </a:p>
          <a:p>
            <a:pPr algn="just"/>
            <a:r>
              <a:rPr lang="es-ES" sz="1600" dirty="0" smtClean="0"/>
              <a:t>11/12 de junio, recibió el Sacramento de la Confirmación,  por el Señor Obispo de León.</a:t>
            </a:r>
            <a:endParaRPr lang="es-ES" sz="1600" dirty="0" smtClean="0"/>
          </a:p>
          <a:p>
            <a:pPr algn="just"/>
            <a:r>
              <a:rPr lang="es-ES" sz="1600" dirty="0" smtClean="0"/>
              <a:t>la </a:t>
            </a:r>
            <a:r>
              <a:rPr lang="es-ES" sz="1600" dirty="0"/>
              <a:t>madre, con su simpatía y su buen hacer, conseguía que reinara en su casa la concordia y que todos aprendieran educación y buenos modales. Sus hijos han recordado la consigna que con frecuencia les daba: </a:t>
            </a:r>
            <a:r>
              <a:rPr lang="es-ES" sz="1600" i="1" dirty="0"/>
              <a:t>Hijos míos, levantaos pronto, rezad las oraciones de costumbre </a:t>
            </a:r>
            <a:r>
              <a:rPr lang="es-ES" sz="1600" dirty="0"/>
              <a:t>e </a:t>
            </a:r>
            <a:r>
              <a:rPr lang="es-ES" sz="1600" i="1" dirty="0"/>
              <a:t>id a vuestros trabajos. En la iglesia habéis de estar con sumo respeto y piedad</a:t>
            </a:r>
            <a:r>
              <a:rPr lang="es-ES" sz="1600" i="1" dirty="0" smtClean="0"/>
              <a:t>.</a:t>
            </a:r>
            <a:endParaRPr lang="es-ES" sz="1600" i="1" dirty="0" smtClean="0"/>
          </a:p>
          <a:p>
            <a:pPr algn="just"/>
            <a:endParaRPr lang="es-ES" sz="1600" dirty="0"/>
          </a:p>
          <a:p>
            <a:pPr algn="just"/>
            <a:endParaRPr lang="es-ES" sz="1600" dirty="0"/>
          </a:p>
        </p:txBody>
      </p:sp>
      <p:pic>
        <p:nvPicPr>
          <p:cNvPr id="4" name="Imagen 3" descr="http://www.bisbatlleida.org/sites/default/files/fotos/difunts/PablosCarvajal_Aniceto.jpg"/>
          <p:cNvPicPr/>
          <p:nvPr/>
        </p:nvPicPr>
        <p:blipFill>
          <a:blip r:embed="rId1">
            <a:extLst>
              <a:ext uri="{28A0092B-C50C-407E-A947-70E740481C1C}">
                <a14:useLocalDpi xmlns:a14="http://schemas.microsoft.com/office/drawing/2010/main" val="0"/>
              </a:ext>
            </a:extLst>
          </a:blip>
          <a:srcRect/>
          <a:stretch>
            <a:fillRect/>
          </a:stretch>
        </p:blipFill>
        <p:spPr bwMode="auto">
          <a:xfrm>
            <a:off x="8479155" y="2052955"/>
            <a:ext cx="1242695" cy="1562735"/>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82969" y="331056"/>
            <a:ext cx="9226062" cy="653683"/>
          </a:xfrm>
        </p:spPr>
        <p:txBody>
          <a:bodyPr>
            <a:normAutofit/>
          </a:bodyPr>
          <a:lstStyle/>
          <a:p>
            <a:r>
              <a:rPr lang="es-ES" sz="3600" dirty="0" smtClean="0"/>
              <a:t>ANICETO PABLOS CARVAJAL</a:t>
            </a:r>
            <a:endParaRPr lang="es-ES" sz="3600" dirty="0"/>
          </a:p>
        </p:txBody>
      </p:sp>
      <p:sp>
        <p:nvSpPr>
          <p:cNvPr id="5" name="Subtítulo 4"/>
          <p:cNvSpPr>
            <a:spLocks noGrp="1"/>
          </p:cNvSpPr>
          <p:nvPr>
            <p:ph type="subTitle" idx="1"/>
          </p:nvPr>
        </p:nvSpPr>
        <p:spPr>
          <a:xfrm>
            <a:off x="219808" y="984739"/>
            <a:ext cx="10568354" cy="5671038"/>
          </a:xfrm>
        </p:spPr>
        <p:txBody>
          <a:bodyPr>
            <a:normAutofit/>
          </a:bodyPr>
          <a:lstStyle/>
          <a:p>
            <a:pPr algn="just" fontAlgn="base"/>
            <a:r>
              <a:rPr lang="es-ES" sz="1600" b="1" dirty="0"/>
              <a:t>Carácter de Aniceto. Intento se de abrazar la vida marista</a:t>
            </a:r>
            <a:endParaRPr lang="es-ES" sz="1600" dirty="0"/>
          </a:p>
          <a:p>
            <a:pPr algn="just" fontAlgn="base"/>
            <a:r>
              <a:rPr lang="es-ES" sz="1600" dirty="0"/>
              <a:t>Aniceto era un niño piadoso, angelical, algo tímido, sano de alma y de cuerpo, que sabía ganarse con facilidad el aprecio de propios y extraños y que tenia muchos amigos entre sus compañeros. Tal vez por eso, el párroco lo ponía como modelo a los demás. Él había decidido ser marista y su madre deseaba que lo fuera, pero, al llegar el momento de la partida, ésta lo sintió tanto que Aniceto se echó atrás en su decisión. Al saberlo uno de sus hermanos mayores, que estaba en el seminario marista de Tuy, alentó a su hermano para que lo siguiera. Éste se armó de valor y fue capaz de dejar a su querida madre.</a:t>
            </a:r>
            <a:endParaRPr lang="es-ES" sz="1600" dirty="0"/>
          </a:p>
          <a:p>
            <a:pPr algn="just" fontAlgn="base"/>
            <a:r>
              <a:rPr lang="es-ES" sz="1600" dirty="0"/>
              <a:t> </a:t>
            </a:r>
            <a:r>
              <a:rPr lang="es-ES" sz="1600" b="1" dirty="0"/>
              <a:t>En el seminario marista de Tuy. Vida marista</a:t>
            </a:r>
            <a:endParaRPr lang="es-ES" sz="1600" dirty="0"/>
          </a:p>
          <a:p>
            <a:pPr algn="just" fontAlgn="base"/>
            <a:r>
              <a:rPr lang="es-ES" sz="1600" dirty="0"/>
              <a:t>Así, pues, el 30 de julio de 1916 ingresó en Tuy, donde estaba su hermano; en abril del año siguiente, pasó a </a:t>
            </a:r>
            <a:r>
              <a:rPr lang="es-ES" sz="1600" dirty="0" err="1"/>
              <a:t>Pontós</a:t>
            </a:r>
            <a:r>
              <a:rPr lang="es-ES" sz="1600" dirty="0"/>
              <a:t> (Girona), donde tomó el hábito marista el 22 de agosto de 1918, recibiendo el nombre de H. Ángel Hipólito. Después del año de noviciado, emitió los primeros votos anuales el mismo día del año siguiente. El 15 de agosto de 1925 se entregó a Dios de por vida con la profesión perpetua</a:t>
            </a:r>
            <a:r>
              <a:rPr lang="es-ES" sz="1600" dirty="0" smtClean="0"/>
              <a:t>.</a:t>
            </a:r>
            <a:endParaRPr lang="es-ES" sz="1600" dirty="0" smtClean="0"/>
          </a:p>
          <a:p>
            <a:pPr algn="just" fontAlgn="base"/>
            <a:r>
              <a:rPr lang="es-ES" sz="1600" b="1" dirty="0"/>
              <a:t>Itinerario educativo del H. Ángel Hipólito</a:t>
            </a:r>
            <a:endParaRPr lang="es-ES" sz="1600" dirty="0"/>
          </a:p>
          <a:p>
            <a:pPr algn="just" fontAlgn="base"/>
            <a:r>
              <a:rPr lang="es-ES" sz="1600" dirty="0"/>
              <a:t>Sus destinos como profesor en los colegios maristas fueron los siguientes: en agosto de 1919, llegó a Vigo; el mismo mes de 1921, fue a Segovia; desde agosto de 1922, se encuentra en Palencia; en el mismo mes de 1925, se trasladó a Pontevedra; en agosto de 1926, volvió a Vigo; desde octubre de 1929, se halla en La Coruña; en marzo de 1930, partió para Lugo; en octubre de 1931, volvió a Palencia; en agosto de 1933, fue al colegio de la calle Fuencarral de Madrid. En esta ciudad fue detenido.</a:t>
            </a:r>
            <a:endParaRPr lang="es-ES" sz="1600" dirty="0"/>
          </a:p>
          <a:p>
            <a:pPr algn="just" fontAlgn="base"/>
            <a:r>
              <a:rPr lang="es-ES" sz="1600" dirty="0"/>
              <a:t> </a:t>
            </a:r>
            <a:endParaRPr lang="es-ES" sz="1600" dirty="0"/>
          </a:p>
          <a:p>
            <a:pPr fontAlgn="base"/>
            <a:endParaRPr lang="es-ES" sz="2100" dirty="0" smtClean="0"/>
          </a:p>
          <a:p>
            <a:pPr fontAlgn="base"/>
            <a:r>
              <a:rPr lang="es-ES" dirty="0"/>
              <a:t> </a:t>
            </a:r>
            <a:endParaRPr lang="es-ES" dirty="0"/>
          </a:p>
          <a:p>
            <a:pPr algn="just" fontAlgn="base"/>
            <a:endParaRPr lang="es-ES" sz="1600" dirty="0"/>
          </a:p>
          <a:p>
            <a:pPr algn="just"/>
            <a:endParaRPr lang="es-ES" sz="1600" dirty="0"/>
          </a:p>
        </p:txBody>
      </p:sp>
      <p:pic>
        <p:nvPicPr>
          <p:cNvPr id="6" name="Imagen 5" descr="http://www.bisbatlleida.org/sites/default/files/fotos/difunts/PablosCarvajal_Aniceto.jpg"/>
          <p:cNvPicPr/>
          <p:nvPr/>
        </p:nvPicPr>
        <p:blipFill>
          <a:blip r:embed="rId1">
            <a:extLst>
              <a:ext uri="{28A0092B-C50C-407E-A947-70E740481C1C}">
                <a14:useLocalDpi xmlns:a14="http://schemas.microsoft.com/office/drawing/2010/main" val="0"/>
              </a:ext>
            </a:extLst>
          </a:blip>
          <a:srcRect/>
          <a:stretch>
            <a:fillRect/>
          </a:stretch>
        </p:blipFill>
        <p:spPr bwMode="auto">
          <a:xfrm>
            <a:off x="10949354" y="2445239"/>
            <a:ext cx="914400" cy="11938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278302"/>
            <a:ext cx="8944708" cy="680060"/>
          </a:xfrm>
        </p:spPr>
        <p:txBody>
          <a:bodyPr>
            <a:normAutofit/>
          </a:bodyPr>
          <a:lstStyle/>
          <a:p>
            <a:r>
              <a:rPr lang="es-ES" sz="3600" dirty="0" smtClean="0"/>
              <a:t>ANICETO PABLOS CARVAJAL</a:t>
            </a:r>
            <a:endParaRPr lang="es-ES" sz="3600" dirty="0"/>
          </a:p>
        </p:txBody>
      </p:sp>
      <p:sp>
        <p:nvSpPr>
          <p:cNvPr id="5" name="Subtítulo 4"/>
          <p:cNvSpPr>
            <a:spLocks noGrp="1"/>
          </p:cNvSpPr>
          <p:nvPr>
            <p:ph type="subTitle" idx="1"/>
          </p:nvPr>
        </p:nvSpPr>
        <p:spPr>
          <a:xfrm>
            <a:off x="465992" y="1318846"/>
            <a:ext cx="10163908" cy="5205046"/>
          </a:xfrm>
        </p:spPr>
        <p:txBody>
          <a:bodyPr>
            <a:normAutofit/>
          </a:bodyPr>
          <a:lstStyle/>
          <a:p>
            <a:pPr algn="just" fontAlgn="base"/>
            <a:r>
              <a:rPr lang="es-ES" sz="1600" b="1" dirty="0" smtClean="0"/>
              <a:t>Perfil religioso y educativo del Siervo de Dios, H. Ángel Hipólito</a:t>
            </a:r>
            <a:endParaRPr lang="es-ES" sz="1600" dirty="0" smtClean="0"/>
          </a:p>
          <a:p>
            <a:pPr algn="just" fontAlgn="base"/>
            <a:r>
              <a:rPr lang="es-ES" sz="1600" dirty="0" smtClean="0"/>
              <a:t>Los hermanos de su comunidad afirmaban que poseía en alto grado las virtudes de humildad, sencillez y modestia, propias de la Congregación marista. Otros decían que era un religioso muy observante, siempre dispuesto a obedecer. Gradas a su celo por la gloria de Dios y la salvación de las almas, todos creían que estaba siempre dispuesto a servir a los demás y a ayudar a cuantos lo necesitaran.</a:t>
            </a:r>
            <a:endParaRPr lang="es-ES" sz="1600" dirty="0" smtClean="0"/>
          </a:p>
          <a:p>
            <a:pPr algn="just" fontAlgn="base"/>
            <a:r>
              <a:rPr lang="es-ES" sz="1600" dirty="0" smtClean="0"/>
              <a:t> </a:t>
            </a:r>
            <a:endParaRPr lang="es-ES" sz="1600" dirty="0"/>
          </a:p>
        </p:txBody>
      </p:sp>
      <p:pic>
        <p:nvPicPr>
          <p:cNvPr id="6" name="Imagen 5" descr="http://www.bisbatlleida.org/sites/default/files/fotos/difunts/PablosCarvajal_Aniceto.jpg"/>
          <p:cNvPicPr/>
          <p:nvPr/>
        </p:nvPicPr>
        <p:blipFill>
          <a:blip r:embed="rId1">
            <a:extLst>
              <a:ext uri="{28A0092B-C50C-407E-A947-70E740481C1C}">
                <a14:useLocalDpi xmlns:a14="http://schemas.microsoft.com/office/drawing/2010/main" val="0"/>
              </a:ext>
            </a:extLst>
          </a:blip>
          <a:srcRect/>
          <a:stretch>
            <a:fillRect/>
          </a:stretch>
        </p:blipFill>
        <p:spPr bwMode="auto">
          <a:xfrm>
            <a:off x="8554085" y="2711450"/>
            <a:ext cx="1263650" cy="16256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70538" y="410186"/>
            <a:ext cx="8997462" cy="680060"/>
          </a:xfrm>
        </p:spPr>
        <p:txBody>
          <a:bodyPr>
            <a:normAutofit/>
          </a:bodyPr>
          <a:lstStyle/>
          <a:p>
            <a:r>
              <a:rPr lang="es-ES" sz="3600" dirty="0" smtClean="0"/>
              <a:t>ANICETO PABLOS CARVAJAL</a:t>
            </a:r>
            <a:endParaRPr lang="es-ES" sz="3600" dirty="0"/>
          </a:p>
        </p:txBody>
      </p:sp>
      <p:sp>
        <p:nvSpPr>
          <p:cNvPr id="5" name="Subtítulo 4"/>
          <p:cNvSpPr>
            <a:spLocks noGrp="1"/>
          </p:cNvSpPr>
          <p:nvPr>
            <p:ph type="subTitle" idx="1"/>
          </p:nvPr>
        </p:nvSpPr>
        <p:spPr>
          <a:xfrm>
            <a:off x="290146" y="1090246"/>
            <a:ext cx="10559562" cy="5530362"/>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fontAlgn="base"/>
            <a:r>
              <a:rPr lang="es-ES" sz="1600" b="1" dirty="0"/>
              <a:t>Detención en compañía del H. Julián Marcelino y otro marista, prisión y martirio</a:t>
            </a:r>
            <a:endParaRPr lang="es-ES" sz="1600" dirty="0"/>
          </a:p>
          <a:p>
            <a:pPr algn="just" fontAlgn="base"/>
            <a:r>
              <a:rPr lang="es-ES" sz="1600" dirty="0"/>
              <a:t>El día 15 de agosto de 1936 lo detuvieron, junto al H. Julián Marcelino y otro marista, en la residencia de estudiantes y, después de pasar la noche en la Dirección General de Seguridad, los llevaron a la cárcel de Ventas. En ella se comportó con entereza, a pesar de las calamidades que tuvo que soportar. De vez en cuando se paseaba solo y en silencio; otro hermano, preso como él, le preguntó qué hacía. Él le contestó: </a:t>
            </a:r>
            <a:r>
              <a:rPr lang="es-ES" sz="1600" i="1" dirty="0"/>
              <a:t>Cumplo miss deberes con Dios y me preparo para lo que pueda suceder.</a:t>
            </a:r>
            <a:endParaRPr lang="es-ES" sz="1600" dirty="0"/>
          </a:p>
          <a:p>
            <a:pPr algn="just" fontAlgn="base"/>
            <a:r>
              <a:rPr lang="es-ES" sz="1600" dirty="0"/>
              <a:t>El 3 de noviembre lo asesinaron, junto a otros presos, en el cementerio de </a:t>
            </a:r>
            <a:r>
              <a:rPr lang="es-ES" sz="1600" dirty="0" err="1"/>
              <a:t>Aravaca</a:t>
            </a:r>
            <a:r>
              <a:rPr lang="es-ES" sz="1600" dirty="0"/>
              <a:t>. Murieron gritando </a:t>
            </a:r>
            <a:r>
              <a:rPr lang="es-ES" sz="1600" i="1" u="sng" dirty="0" err="1"/>
              <a:t>j</a:t>
            </a:r>
            <a:r>
              <a:rPr lang="es-ES" sz="1600" i="1" dirty="0" err="1"/>
              <a:t>Viva</a:t>
            </a:r>
            <a:r>
              <a:rPr lang="es-ES" sz="1600" i="1" dirty="0"/>
              <a:t> Cristo Rey!</a:t>
            </a:r>
            <a:endParaRPr lang="es-ES" sz="1600" dirty="0"/>
          </a:p>
          <a:p>
            <a:pPr algn="l" fontAlgn="base"/>
            <a:r>
              <a:rPr lang="es-ES" sz="1600" dirty="0"/>
              <a:t>                                                                        </a:t>
            </a:r>
            <a:endParaRPr lang="es-ES" sz="1600" dirty="0"/>
          </a:p>
          <a:p>
            <a:pPr algn="just"/>
            <a:endParaRPr lang="es-ES" sz="1600" dirty="0"/>
          </a:p>
        </p:txBody>
      </p:sp>
      <p:pic>
        <p:nvPicPr>
          <p:cNvPr id="6" name="Imagen 5" descr="http://www.bisbatlleida.org/sites/default/files/fotos/difunts/PablosCarvajal_Aniceto.jpg"/>
          <p:cNvPicPr/>
          <p:nvPr/>
        </p:nvPicPr>
        <p:blipFill>
          <a:blip r:embed="rId1">
            <a:extLst>
              <a:ext uri="{28A0092B-C50C-407E-A947-70E740481C1C}">
                <a14:useLocalDpi xmlns:a14="http://schemas.microsoft.com/office/drawing/2010/main" val="0"/>
              </a:ext>
            </a:extLst>
          </a:blip>
          <a:srcRect/>
          <a:stretch>
            <a:fillRect/>
          </a:stretch>
        </p:blipFill>
        <p:spPr bwMode="auto">
          <a:xfrm>
            <a:off x="10949354" y="2445239"/>
            <a:ext cx="914400" cy="1193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67254" y="436563"/>
            <a:ext cx="8900746" cy="653683"/>
          </a:xfrm>
        </p:spPr>
        <p:txBody>
          <a:bodyPr>
            <a:normAutofit/>
          </a:bodyPr>
          <a:lstStyle/>
          <a:p>
            <a:r>
              <a:rPr lang="es-ES" sz="3600" dirty="0" smtClean="0"/>
              <a:t>ANICETO PABLOS CARVAJAL</a:t>
            </a:r>
            <a:endParaRPr lang="es-ES" sz="3600" dirty="0"/>
          </a:p>
        </p:txBody>
      </p:sp>
      <p:sp>
        <p:nvSpPr>
          <p:cNvPr id="5" name="Subtítulo 4"/>
          <p:cNvSpPr>
            <a:spLocks noGrp="1"/>
          </p:cNvSpPr>
          <p:nvPr>
            <p:ph type="subTitle" idx="1"/>
          </p:nvPr>
        </p:nvSpPr>
        <p:spPr>
          <a:xfrm>
            <a:off x="378069" y="1204545"/>
            <a:ext cx="10289931" cy="5398477"/>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de </a:t>
            </a:r>
            <a:r>
              <a:rPr lang="es-ES" sz="1600" dirty="0" err="1" smtClean="0"/>
              <a:t>Aravaca</a:t>
            </a:r>
            <a:r>
              <a:rPr lang="es-ES" sz="1600" dirty="0" smtClean="0"/>
              <a:t> (Madrid)</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03 de noviembre</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dirty="0" smtClean="0">
                <a:hlinkClick r:id="rId1"/>
              </a:rPr>
              <a:t>http://www.bisbatlleida.org/ca/persona-historica/pablos-carvajal-aniceto-h-%C3%A1ngel-hip%C3%B3lito-marista</a:t>
            </a:r>
            <a:endParaRPr lang="es-ES" sz="1600" b="1" dirty="0" smtClean="0"/>
          </a:p>
          <a:p>
            <a:pPr algn="just"/>
            <a:r>
              <a:rPr lang="es-ES" sz="1600" b="1" dirty="0" smtClean="0"/>
              <a:t>(Benigno Gil)</a:t>
            </a:r>
            <a:endParaRPr lang="es-ES" sz="1600" b="1" dirty="0" smtClean="0"/>
          </a:p>
          <a:p>
            <a:pPr algn="just"/>
            <a:endParaRPr lang="es-ES" sz="1600" b="1" dirty="0" smtClean="0"/>
          </a:p>
          <a:p>
            <a:pPr algn="just"/>
            <a:endParaRPr lang="es-ES" sz="1600" dirty="0"/>
          </a:p>
        </p:txBody>
      </p:sp>
      <p:pic>
        <p:nvPicPr>
          <p:cNvPr id="6" name="Imagen 5" descr="http://www.bisbatlleida.org/sites/default/files/fotos/difunts/PablosCarvajal_Aniceto.jpg"/>
          <p:cNvPicPr/>
          <p:nvPr/>
        </p:nvPicPr>
        <p:blipFill>
          <a:blip r:embed="rId2">
            <a:extLst>
              <a:ext uri="{28A0092B-C50C-407E-A947-70E740481C1C}">
                <a14:useLocalDpi xmlns:a14="http://schemas.microsoft.com/office/drawing/2010/main" val="0"/>
              </a:ext>
            </a:extLst>
          </a:blip>
          <a:srcRect/>
          <a:stretch>
            <a:fillRect/>
          </a:stretch>
        </p:blipFill>
        <p:spPr bwMode="auto">
          <a:xfrm>
            <a:off x="7483475" y="1938655"/>
            <a:ext cx="1189990" cy="1490345"/>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4252</Words>
  <Application>WPS Presentation</Application>
  <PresentationFormat>Panorámica</PresentationFormat>
  <Paragraphs>64</Paragraphs>
  <Slides>5</Slides>
  <Notes>0</Notes>
  <HiddenSlides>1</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SimSun</vt:lpstr>
      <vt:lpstr>Wingdings</vt:lpstr>
      <vt:lpstr>Calibri Light</vt:lpstr>
      <vt:lpstr>Calibri</vt:lpstr>
      <vt:lpstr>Microsoft YaHei</vt:lpstr>
      <vt:lpstr>Arial Unicode MS</vt:lpstr>
      <vt:lpstr>Tema de Office</vt:lpstr>
      <vt:lpstr>ANICETO PABLOS CARVAJAL</vt:lpstr>
      <vt:lpstr>ANICETO PABLOS CARVAJAL</vt:lpstr>
      <vt:lpstr>ANICETO PABLOS CARVAJAL</vt:lpstr>
      <vt:lpstr>ANICETO PABLOS CARVAJAL</vt:lpstr>
      <vt:lpstr>ANICETO PABLOS CARVAJAL</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ANICETO PABLOS CARVAJAL</dc:title>
  <dc:creator>Usuario</dc:creator>
  <cp:lastModifiedBy>Beatriz</cp:lastModifiedBy>
  <cp:revision>4</cp:revision>
  <dcterms:created xsi:type="dcterms:W3CDTF">2023-06-20T18:58:00Z</dcterms:created>
  <dcterms:modified xsi:type="dcterms:W3CDTF">2023-09-16T16:50:25Z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004F53D2D29644B59BFFEECF294BA9BA_12</vt:lpwstr>
  </property>
  <property fmtid="{D5CDD505-2E9C-101B-9397-08002B2CF9AE}" pid="3" name="KSOProductBuildVer">
    <vt:lpwstr>3082-12.2.0.13215</vt:lpwstr>
  </property>
</Properties>
</file>