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D59AD4D7-B278-4C42-A3EE-E01279A38CC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59AD4D7-B278-4C42-A3EE-E01279A38CC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59AD4D7-B278-4C42-A3EE-E01279A38CC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D59AD4D7-B278-4C42-A3EE-E01279A38CC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D59AD4D7-B278-4C42-A3EE-E01279A38CC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D59AD4D7-B278-4C42-A3EE-E01279A38CC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D59AD4D7-B278-4C42-A3EE-E01279A38CC1}"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59AD4D7-B278-4C42-A3EE-E01279A38CC1}"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59AD4D7-B278-4C42-A3EE-E01279A38CC1}"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D59AD4D7-B278-4C42-A3EE-E01279A38CC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D59AD4D7-B278-4C42-A3EE-E01279A38CC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AC7B760-35E5-4E77-95E2-3D5A1EB632D1}"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AD4D7-B278-4C42-A3EE-E01279A38CC1}"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7B760-35E5-4E77-95E2-3D5A1EB632D1}"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92873" y="383809"/>
            <a:ext cx="9006254" cy="574552"/>
          </a:xfrm>
        </p:spPr>
        <p:txBody>
          <a:bodyPr>
            <a:normAutofit fontScale="90000"/>
          </a:bodyPr>
          <a:lstStyle/>
          <a:p>
            <a:r>
              <a:rPr lang="es-ES" sz="3600" dirty="0" smtClean="0"/>
              <a:t>ANTONIO ISIDORO ARRUÉ PEIRÓ</a:t>
            </a:r>
            <a:endParaRPr lang="es-ES" sz="3600" dirty="0"/>
          </a:p>
        </p:txBody>
      </p:sp>
      <p:sp>
        <p:nvSpPr>
          <p:cNvPr id="3" name="Subtítulo 2"/>
          <p:cNvSpPr>
            <a:spLocks noGrp="1"/>
          </p:cNvSpPr>
          <p:nvPr>
            <p:ph type="subTitle" idx="1"/>
          </p:nvPr>
        </p:nvSpPr>
        <p:spPr>
          <a:xfrm>
            <a:off x="114299" y="958361"/>
            <a:ext cx="10603523" cy="5706208"/>
          </a:xfrm>
        </p:spPr>
        <p:txBody>
          <a:bodyPr>
            <a:normAutofit/>
          </a:bodyPr>
          <a:lstStyle/>
          <a:p>
            <a:pPr algn="just"/>
            <a:r>
              <a:rPr lang="es-ES" sz="1600" b="1" dirty="0" smtClean="0"/>
              <a:t>Nombre Civil: </a:t>
            </a:r>
            <a:r>
              <a:rPr lang="es-ES" sz="1600" dirty="0" smtClean="0"/>
              <a:t>Antonio</a:t>
            </a:r>
            <a:endParaRPr lang="es-ES" sz="1600" dirty="0" smtClean="0"/>
          </a:p>
          <a:p>
            <a:pPr algn="just"/>
            <a:r>
              <a:rPr lang="es-ES" sz="1600" b="1" dirty="0" smtClean="0"/>
              <a:t>Fecha Nacimiento: </a:t>
            </a:r>
            <a:r>
              <a:rPr lang="es-ES" sz="1600" dirty="0" smtClean="0"/>
              <a:t>04.04.1908</a:t>
            </a:r>
            <a:endParaRPr lang="es-ES" sz="1600" dirty="0" smtClean="0"/>
          </a:p>
          <a:p>
            <a:pPr algn="just"/>
            <a:r>
              <a:rPr lang="es-ES" sz="1600" b="1" dirty="0" smtClean="0"/>
              <a:t>Lugar Nacimiento: </a:t>
            </a:r>
            <a:r>
              <a:rPr lang="es-ES" sz="1600" dirty="0" smtClean="0"/>
              <a:t>Calatayud (Zaragoza)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04.08.1936</a:t>
            </a:r>
            <a:endParaRPr lang="es-ES" sz="1600" dirty="0" smtClean="0"/>
          </a:p>
          <a:p>
            <a:pPr algn="just"/>
            <a:r>
              <a:rPr lang="es-ES" sz="1600" b="1" dirty="0" smtClean="0"/>
              <a:t>Lugar Asesinato: </a:t>
            </a:r>
            <a:r>
              <a:rPr lang="es-ES" sz="1600" dirty="0" smtClean="0"/>
              <a:t>Playa de El </a:t>
            </a:r>
            <a:r>
              <a:rPr lang="es-ES" sz="1600" dirty="0" err="1" smtClean="0"/>
              <a:t>Saler</a:t>
            </a:r>
            <a:r>
              <a:rPr lang="es-ES" sz="1600" dirty="0" smtClean="0"/>
              <a:t> (Valencia)</a:t>
            </a:r>
            <a:endParaRPr lang="es-ES" sz="1600" dirty="0" smtClean="0"/>
          </a:p>
          <a:p>
            <a:pPr algn="just"/>
            <a:r>
              <a:rPr lang="es-ES" sz="1600" b="1" dirty="0" smtClean="0"/>
              <a:t>Orden: </a:t>
            </a:r>
            <a:r>
              <a:rPr lang="es-ES" sz="1600" dirty="0" smtClean="0"/>
              <a:t>Laico Postulante </a:t>
            </a:r>
            <a:r>
              <a:rPr lang="es-ES" sz="1600" smtClean="0"/>
              <a:t>de la </a:t>
            </a:r>
            <a:r>
              <a:rPr lang="es-ES" sz="1600" smtClean="0"/>
              <a:t>Congregación </a:t>
            </a:r>
            <a:r>
              <a:rPr lang="es-ES" sz="1600" dirty="0" smtClean="0"/>
              <a:t>de la Pequeña Obra de la Divina Providencia</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Antonio y Aqueda.</a:t>
            </a:r>
            <a:endParaRPr lang="es-ES" sz="1600" dirty="0" smtClean="0"/>
          </a:p>
          <a:p>
            <a:pPr algn="just"/>
            <a:r>
              <a:rPr lang="es-ES" sz="1600" dirty="0"/>
              <a:t>Asistió unos años a la escuela de Calatayud y aprendió de su padre el arte de la talla en madera. Pronto perdió a su madre (1923) y unos años más tarde a una hermana</a:t>
            </a:r>
            <a:r>
              <a:rPr lang="es-ES" sz="1600" dirty="0" smtClean="0"/>
              <a:t>. </a:t>
            </a:r>
            <a:r>
              <a:rPr lang="es-ES" sz="1600" dirty="0"/>
              <a:t>El 22 de agosto de 1926 también quedó huérfano de padre; todas estas muertes, el abandono de familiares y el desarraigo de su propia tierra -tuvo que trasladarse a Zaragoza- le provocaron un período de depresión. Antonio incluso estuvo hospitalizado en un manicomio del que escapó dos veces. “ </a:t>
            </a:r>
            <a:r>
              <a:rPr lang="es-ES" sz="1600" i="1" dirty="0"/>
              <a:t>No estoy loco</a:t>
            </a:r>
            <a:r>
              <a:rPr lang="es-ES" sz="1600" dirty="0"/>
              <a:t> – le confió a un tío –</a:t>
            </a:r>
            <a:r>
              <a:rPr lang="es-ES" sz="1600" i="1" dirty="0"/>
              <a:t>No quiero quedarme ahí. Volveré a huir, iré lejos y me haré misionero</a:t>
            </a:r>
            <a:r>
              <a:rPr lang="es-ES" sz="1600" dirty="0"/>
              <a:t> </a:t>
            </a:r>
            <a:r>
              <a:rPr lang="es-ES" sz="1600" dirty="0" smtClean="0"/>
              <a:t>”.</a:t>
            </a:r>
            <a:endParaRPr lang="es-ES" sz="1600" dirty="0" smtClean="0"/>
          </a:p>
          <a:p>
            <a:pPr algn="just"/>
            <a:r>
              <a:rPr lang="es-ES" sz="1600" dirty="0"/>
              <a:t>A la edad de 23 años, en 1931, conoció al P. </a:t>
            </a:r>
            <a:r>
              <a:rPr lang="es-ES" sz="1600" dirty="0" err="1"/>
              <a:t>Riccardo</a:t>
            </a:r>
            <a:r>
              <a:rPr lang="es-ES" sz="1600" dirty="0"/>
              <a:t>, quien lo acogió en su casa de Valencia. Acompañó al P. Ricardo a la iglesia de "Nuestra Señora de los desamparados" y al albergue de tuberculosos, donde ningún sacerdote quería ir a celebrar Misa.</a:t>
            </a:r>
            <a:endParaRPr lang="es-ES" sz="1600" dirty="0"/>
          </a:p>
        </p:txBody>
      </p:sp>
      <p:pic>
        <p:nvPicPr>
          <p:cNvPr id="4" name="Imagen 3" descr="https://es.catholic.net/catholic_db/imagenes_db/santoral/antonio-arrue.jpg"/>
          <p:cNvPicPr/>
          <p:nvPr/>
        </p:nvPicPr>
        <p:blipFill>
          <a:blip r:embed="rId1">
            <a:extLst>
              <a:ext uri="{28A0092B-C50C-407E-A947-70E740481C1C}">
                <a14:useLocalDpi xmlns:a14="http://schemas.microsoft.com/office/drawing/2010/main" val="0"/>
              </a:ext>
            </a:extLst>
          </a:blip>
          <a:srcRect/>
          <a:stretch>
            <a:fillRect/>
          </a:stretch>
        </p:blipFill>
        <p:spPr bwMode="auto">
          <a:xfrm>
            <a:off x="8580755" y="1498600"/>
            <a:ext cx="1194435" cy="169608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44869" y="322263"/>
            <a:ext cx="9144000" cy="680060"/>
          </a:xfrm>
        </p:spPr>
        <p:txBody>
          <a:bodyPr>
            <a:normAutofit/>
          </a:bodyPr>
          <a:lstStyle/>
          <a:p>
            <a:r>
              <a:rPr lang="es-ES" sz="3600" dirty="0" smtClean="0"/>
              <a:t>ANTONIO ISIDORO ARRUÉ PEIRÓ</a:t>
            </a:r>
            <a:endParaRPr lang="es-ES" sz="3600" dirty="0"/>
          </a:p>
        </p:txBody>
      </p:sp>
      <p:sp>
        <p:nvSpPr>
          <p:cNvPr id="5" name="Subtítulo 4"/>
          <p:cNvSpPr>
            <a:spLocks noGrp="1"/>
          </p:cNvSpPr>
          <p:nvPr>
            <p:ph type="subTitle" idx="1"/>
          </p:nvPr>
        </p:nvSpPr>
        <p:spPr>
          <a:xfrm>
            <a:off x="237392" y="1011115"/>
            <a:ext cx="10761785" cy="5846885"/>
          </a:xfrm>
        </p:spPr>
        <p:txBody>
          <a:bodyPr>
            <a:normAutofit/>
          </a:bodyPr>
          <a:lstStyle/>
          <a:p>
            <a:pPr algn="just"/>
            <a:r>
              <a:rPr lang="es-ES" sz="1600" dirty="0"/>
              <a:t>La vida era dura, austera, sin reglas, excepto la de la caridad. A medida que pasaban los meses, Antonio empezó a demostrar cada vez más claramente lo que era; no el joven confundido y sin rumbo que había conocido el P. Ricardo, sino serio, trabajador, de pocas palabras.</a:t>
            </a:r>
            <a:endParaRPr lang="es-ES" sz="1600" dirty="0"/>
          </a:p>
          <a:p>
            <a:pPr algn="just"/>
            <a:r>
              <a:rPr lang="es-ES" sz="1600" dirty="0"/>
              <a:t>Conociendo su deseo y considerándolo apto para formar parte de la Congregación </a:t>
            </a:r>
            <a:r>
              <a:rPr lang="es-ES" sz="1600" dirty="0" err="1"/>
              <a:t>Orionina</a:t>
            </a:r>
            <a:r>
              <a:rPr lang="es-ES" sz="1600" dirty="0"/>
              <a:t>, el P. Ricardo se lo comunicó a Don </a:t>
            </a:r>
            <a:r>
              <a:rPr lang="es-ES" sz="1600" dirty="0" err="1"/>
              <a:t>Orione</a:t>
            </a:r>
            <a:r>
              <a:rPr lang="es-ES" sz="1600" dirty="0"/>
              <a:t> con estas palabras: “ </a:t>
            </a:r>
            <a:r>
              <a:rPr lang="es-ES" sz="1600" i="1" dirty="0"/>
              <a:t>El joven Antonio Arrué, a quien tengo conmigo desde hace más de un año, inicia ahora el primer año de Latín en el seminario. Me gustaría llevarlo luego a </a:t>
            </a:r>
            <a:r>
              <a:rPr lang="es-ES" sz="1600" i="1" dirty="0" err="1"/>
              <a:t>Tortona</a:t>
            </a:r>
            <a:r>
              <a:rPr lang="es-ES" sz="1600" i="1" dirty="0"/>
              <a:t>, ya que quiere ser de la Pequeña Obra de la Divina Providencia. ¿Ella es feliz? Estoy convencido de su vocación</a:t>
            </a:r>
            <a:r>
              <a:rPr lang="es-ES" sz="1600" dirty="0"/>
              <a:t> ”. Como este proyecto no se concretó, debido a la inestabilidad política que se hacía cada vez más preocupante, durante cinco años Antonio perseveró en la vida de piedad y entrega al prójimo, esforzándose al máximo por ayudar a las filas de los pobres que acudían a él con confianza.</a:t>
            </a:r>
            <a:endParaRPr lang="es-ES" sz="1600" dirty="0"/>
          </a:p>
          <a:p>
            <a:pPr algn="just"/>
            <a:r>
              <a:rPr lang="es-ES" sz="1600" dirty="0"/>
              <a:t>Antonio fue ejemplar, como testimonia doña Josefa </a:t>
            </a:r>
            <a:r>
              <a:rPr lang="es-ES" sz="1600" dirty="0" err="1"/>
              <a:t>Salavert</a:t>
            </a:r>
            <a:r>
              <a:rPr lang="es-ES" sz="1600" dirty="0"/>
              <a:t> </a:t>
            </a:r>
            <a:r>
              <a:rPr lang="es-ES" sz="1600" dirty="0" err="1"/>
              <a:t>Benavent</a:t>
            </a:r>
            <a:r>
              <a:rPr lang="es-ES" sz="1600" dirty="0"/>
              <a:t>: “ </a:t>
            </a:r>
            <a:r>
              <a:rPr lang="es-ES" sz="1600" i="1" dirty="0"/>
              <a:t>Siempre lo he visto cerca del P. Ricardo, porque vivían enfrente de mi casa. Su vida fue de extrema pobreza; ambos mal vestidos y de tal manera que eran objeto de constantes bromas, a las que siempre respondían diciendo: ¡</a:t>
            </a:r>
            <a:r>
              <a:rPr lang="es-ES" sz="1600" dirty="0"/>
              <a:t> Viva Cristo Rey </a:t>
            </a:r>
            <a:r>
              <a:rPr lang="es-ES" sz="1600" i="1" dirty="0"/>
              <a:t>! No tenían ropa de repuesto, ya que daban todo a los pobres. Antonio tenía un espíritu muy humilde: limpiaba las escaleras, lavaba los platos… siempre fue amable y amable con todos. Completamente identificado con el P. Ricardo, compartía su comida con los pobres y, cuando no tenía nada, compraba un poco de pan y lo repartía con los pobres</a:t>
            </a:r>
            <a:r>
              <a:rPr lang="es-ES" sz="1600" dirty="0"/>
              <a:t> ”.</a:t>
            </a:r>
            <a:endParaRPr lang="es-ES" sz="1600" dirty="0"/>
          </a:p>
          <a:p>
            <a:pPr algn="just"/>
            <a:r>
              <a:rPr lang="es-ES" sz="1600" dirty="0"/>
              <a:t>Apegado sólo al Señor y al P. Ricardo, pasó nada menos que cinco años, de 1931 a 1936, en ese noviciado doméstico, entre la oración, el trabajo diario y la caridad hacia los más pobres.</a:t>
            </a:r>
            <a:endParaRPr lang="es-ES" sz="1600" dirty="0"/>
          </a:p>
          <a:p>
            <a:pPr algn="just"/>
            <a:endParaRPr lang="es-ES" sz="1600" dirty="0"/>
          </a:p>
        </p:txBody>
      </p:sp>
      <p:pic>
        <p:nvPicPr>
          <p:cNvPr id="6" name="Imagen 5" descr="https://es.catholic.net/catholic_db/imagenes_db/santoral/antonio-arrue.jpg"/>
          <p:cNvPicPr/>
          <p:nvPr/>
        </p:nvPicPr>
        <p:blipFill>
          <a:blip r:embed="rId1">
            <a:extLst>
              <a:ext uri="{28A0092B-C50C-407E-A947-70E740481C1C}">
                <a14:useLocalDpi xmlns:a14="http://schemas.microsoft.com/office/drawing/2010/main" val="0"/>
              </a:ext>
            </a:extLst>
          </a:blip>
          <a:srcRect/>
          <a:stretch>
            <a:fillRect/>
          </a:stretch>
        </p:blipFill>
        <p:spPr bwMode="auto">
          <a:xfrm>
            <a:off x="11106786" y="2503902"/>
            <a:ext cx="951230" cy="143065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36563"/>
            <a:ext cx="9144000" cy="671268"/>
          </a:xfrm>
        </p:spPr>
        <p:txBody>
          <a:bodyPr>
            <a:normAutofit/>
          </a:bodyPr>
          <a:lstStyle/>
          <a:p>
            <a:r>
              <a:rPr lang="es-ES" sz="3600" dirty="0" smtClean="0"/>
              <a:t>ANTONIO ISIDORO ARRUÉ PEIRÓ</a:t>
            </a:r>
            <a:endParaRPr lang="es-ES" sz="3600" dirty="0"/>
          </a:p>
        </p:txBody>
      </p:sp>
      <p:sp>
        <p:nvSpPr>
          <p:cNvPr id="5" name="Subtítulo 4"/>
          <p:cNvSpPr>
            <a:spLocks noGrp="1"/>
          </p:cNvSpPr>
          <p:nvPr>
            <p:ph type="subTitle" idx="1"/>
          </p:nvPr>
        </p:nvSpPr>
        <p:spPr>
          <a:xfrm>
            <a:off x="158262" y="1107831"/>
            <a:ext cx="10629900" cy="5653454"/>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El martirio del P. Ricardo Gil y del aspirante Antonio Arrué se incluye en la persecución de la Iglesia Católica durante la Guerra Civil Española que, como es sabido, se cobró miles de víctimas, entre las que valientemente dieron testimonio de su fe: obispos, sacerdotes, religiosos y laicos.</a:t>
            </a:r>
            <a:endParaRPr lang="es-ES" sz="1600" dirty="0"/>
          </a:p>
          <a:p>
            <a:pPr algn="just"/>
            <a:r>
              <a:rPr lang="es-ES" sz="1600" dirty="0"/>
              <a:t>  Vigilados por milicianos comunistas y anarquistas por su vida coherente con el Evangelio, el 1 de agosto de 1936, alrededor de las 10 de la mañana, los dos </a:t>
            </a:r>
            <a:r>
              <a:rPr lang="es-ES" sz="1600" dirty="0" err="1"/>
              <a:t>orioninos</a:t>
            </a:r>
            <a:r>
              <a:rPr lang="es-ES" sz="1600" dirty="0"/>
              <a:t> fueron detenidos repentinamente, a pesar de las protestas del pueblo que los respetaba. No era la primera vez que los milicianos se presentaban en la puerta del piso de la calle Zamenhof n. 16/3a, con la intención de arrestar al sacerdote y su colaborador; pero la gente siempre los había defendido. Los milicianos llegaron allí con la excusa de inspeccionar el apartamento porque, según su información, había bombas. Fue solo un pretexto; de hecho, no encontraron nada más que un baúl con libros de oración y ropa personal.</a:t>
            </a:r>
            <a:endParaRPr lang="es-ES" sz="1600" dirty="0"/>
          </a:p>
          <a:p>
            <a:pPr algn="just"/>
            <a:r>
              <a:rPr lang="es-ES" sz="1700" dirty="0"/>
              <a:t>En ese momento, Antonio estaba en casa de un vecino, donde había ido a buscar agua. Sabiendo que el P. Ricardo estaba en peligro, rechazando la invitación de esconderse y huir, corrió hacia su casa para ver por sí mismo cómo estaba el religioso que tanto lo había ayudado. Los milicianos se los llevaron a ambos, conduciéndolos en un vehículo con la inscripción que ahora se conoce en la ciudad: FAI (Federación Anarquista Internacional).</a:t>
            </a:r>
            <a:endParaRPr lang="es-ES" sz="1700" dirty="0"/>
          </a:p>
          <a:p>
            <a:pPr algn="just"/>
            <a:r>
              <a:rPr lang="es-ES" sz="1700" dirty="0"/>
              <a:t>No hay datos precisos de lo sucedido tras la detención, salvo que el P. Ricardo y Antonio fueron llevados a </a:t>
            </a:r>
            <a:r>
              <a:rPr lang="es-ES" sz="1700" i="1" dirty="0"/>
              <a:t>El </a:t>
            </a:r>
            <a:r>
              <a:rPr lang="es-ES" sz="1700" i="1" dirty="0" err="1"/>
              <a:t>Saler</a:t>
            </a:r>
            <a:r>
              <a:rPr lang="es-ES" sz="1700" dirty="0"/>
              <a:t> , una playa a unos quince kilómetros de Valencia. Se les pidió que gritaran "Viva la FAI" si querían salvarles la vida, pero el P. Ricardo, alzando su crucifijo, gritó "Viva Cristo Re". En respuesta, recibió un disparo de inmediato, con un tiro en la parte posterior de la cabeza. Antonio se apresuró a sostenerlo, mientras, agonizante, se desplomaba en el suelo. Al ver este gesto de misericordia, un miliciano se dirigió hacia él y lo golpeó violentamente con la culata del rifle, hasta romperle el cráneo. Era el 3 de agosto de 1936.</a:t>
            </a:r>
            <a:endParaRPr lang="es-ES" sz="1700" dirty="0"/>
          </a:p>
          <a:p>
            <a:pPr algn="just"/>
            <a:endParaRPr lang="es-ES" sz="1700" dirty="0" smtClean="0"/>
          </a:p>
          <a:p>
            <a:pPr algn="just"/>
            <a:endParaRPr lang="es-ES" sz="1600" dirty="0"/>
          </a:p>
        </p:txBody>
      </p:sp>
      <p:pic>
        <p:nvPicPr>
          <p:cNvPr id="6" name="Imagen 5" descr="https://es.catholic.net/catholic_db/imagenes_db/santoral/antonio-arrue.jpg"/>
          <p:cNvPicPr/>
          <p:nvPr/>
        </p:nvPicPr>
        <p:blipFill>
          <a:blip r:embed="rId1">
            <a:extLst>
              <a:ext uri="{28A0092B-C50C-407E-A947-70E740481C1C}">
                <a14:useLocalDpi xmlns:a14="http://schemas.microsoft.com/office/drawing/2010/main" val="0"/>
              </a:ext>
            </a:extLst>
          </a:blip>
          <a:srcRect/>
          <a:stretch>
            <a:fillRect/>
          </a:stretch>
        </p:blipFill>
        <p:spPr bwMode="auto">
          <a:xfrm>
            <a:off x="10966108" y="2537826"/>
            <a:ext cx="951230" cy="143065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32085" y="427770"/>
            <a:ext cx="8935915" cy="636099"/>
          </a:xfrm>
        </p:spPr>
        <p:txBody>
          <a:bodyPr>
            <a:normAutofit/>
          </a:bodyPr>
          <a:lstStyle/>
          <a:p>
            <a:r>
              <a:rPr lang="es-ES" sz="3600" dirty="0" smtClean="0"/>
              <a:t>ANTONIO ISIDORO ARRUÉ PEIRÓ</a:t>
            </a:r>
            <a:endParaRPr lang="es-ES" sz="3600" dirty="0"/>
          </a:p>
        </p:txBody>
      </p:sp>
      <p:sp>
        <p:nvSpPr>
          <p:cNvPr id="5" name="Subtítulo 4"/>
          <p:cNvSpPr>
            <a:spLocks noGrp="1"/>
          </p:cNvSpPr>
          <p:nvPr>
            <p:ph type="subTitle" idx="1"/>
          </p:nvPr>
        </p:nvSpPr>
        <p:spPr>
          <a:xfrm>
            <a:off x="219808" y="1063869"/>
            <a:ext cx="10629900" cy="5345723"/>
          </a:xfrm>
        </p:spPr>
        <p:txBody>
          <a:bodyPr>
            <a:normAutofit/>
          </a:bodyPr>
          <a:lstStyle/>
          <a:p>
            <a:pPr algn="just"/>
            <a:r>
              <a:rPr lang="es-ES" sz="1600" dirty="0"/>
              <a:t>El médico Jesús </a:t>
            </a:r>
            <a:r>
              <a:rPr lang="es-ES" sz="1600" dirty="0" err="1"/>
              <a:t>Montorio</a:t>
            </a:r>
            <a:r>
              <a:rPr lang="es-ES" sz="1600" dirty="0"/>
              <a:t> Marzo, cuñado del P. Ricardo, reconoció los cadáveres en el depósito de cadáveres del Hospital Provincial de Valencia y descubrió que su familiar llevaba un cilicio.</a:t>
            </a:r>
            <a:endParaRPr lang="es-ES" sz="1600" dirty="0"/>
          </a:p>
          <a:p>
            <a:pPr algn="just"/>
            <a:r>
              <a:rPr lang="es-ES" sz="1600" dirty="0"/>
              <a:t>"PAG. Ricardo y Antonio son dos testigos de la fe incluidos en la procesión de mártires cristianos de la Iglesia española, protagonistas de uno de los testimonios más heroicos y compactos de la historia. Ni el P. Ricardo, ni Antonio, ni ninguno de los otros miles de mártires de la guerra civil de 1931-1939, hicieron la guerra a nadie: fueron víctimas inocentes, fieles a Cristo. Así los reconoce la Iglesia al beatificarlos” (Vicente Cárcel </a:t>
            </a:r>
            <a:r>
              <a:rPr lang="es-ES" sz="1600" dirty="0" err="1"/>
              <a:t>Ortí</a:t>
            </a:r>
            <a:r>
              <a:rPr lang="es-ES" sz="1600" dirty="0"/>
              <a:t>).</a:t>
            </a:r>
            <a:endParaRPr lang="es-ES" sz="1600" dirty="0"/>
          </a:p>
          <a:p>
            <a:pPr algn="just"/>
            <a:r>
              <a:rPr lang="es-ES" sz="1600" dirty="0"/>
              <a:t> </a:t>
            </a:r>
            <a:endParaRPr lang="es-ES" sz="1600" dirty="0"/>
          </a:p>
          <a:p>
            <a:pPr algn="just"/>
            <a:endParaRPr lang="es-ES" sz="1600" dirty="0"/>
          </a:p>
        </p:txBody>
      </p:sp>
      <p:pic>
        <p:nvPicPr>
          <p:cNvPr id="6" name="Imagen 5" descr="https://es.catholic.net/catholic_db/imagenes_db/santoral/antonio-arrue.jpg"/>
          <p:cNvPicPr/>
          <p:nvPr/>
        </p:nvPicPr>
        <p:blipFill>
          <a:blip r:embed="rId1">
            <a:extLst>
              <a:ext uri="{28A0092B-C50C-407E-A947-70E740481C1C}">
                <a14:useLocalDpi xmlns:a14="http://schemas.microsoft.com/office/drawing/2010/main" val="0"/>
              </a:ext>
            </a:extLst>
          </a:blip>
          <a:srcRect/>
          <a:stretch>
            <a:fillRect/>
          </a:stretch>
        </p:blipFill>
        <p:spPr bwMode="auto">
          <a:xfrm>
            <a:off x="8221980" y="2820035"/>
            <a:ext cx="1151255" cy="162115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776046" y="375017"/>
            <a:ext cx="8891954" cy="618514"/>
          </a:xfrm>
        </p:spPr>
        <p:txBody>
          <a:bodyPr>
            <a:normAutofit/>
          </a:bodyPr>
          <a:lstStyle/>
          <a:p>
            <a:r>
              <a:rPr lang="es-ES" sz="3600" dirty="0" smtClean="0"/>
              <a:t>ANTONIO ISIDORO ARRUÉ PEIRÓ</a:t>
            </a:r>
            <a:endParaRPr lang="es-ES" sz="3600" dirty="0"/>
          </a:p>
        </p:txBody>
      </p:sp>
      <p:sp>
        <p:nvSpPr>
          <p:cNvPr id="5" name="Subtítulo 4"/>
          <p:cNvSpPr>
            <a:spLocks noGrp="1"/>
          </p:cNvSpPr>
          <p:nvPr>
            <p:ph type="subTitle" idx="1"/>
          </p:nvPr>
        </p:nvSpPr>
        <p:spPr>
          <a:xfrm>
            <a:off x="272561" y="931985"/>
            <a:ext cx="10568353" cy="5802923"/>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Valencia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 </a:t>
            </a:r>
            <a:endParaRPr lang="es-ES" sz="1600" dirty="0" smtClean="0"/>
          </a:p>
          <a:p>
            <a:pPr algn="just"/>
            <a:r>
              <a:rPr lang="es-ES" sz="1600" b="1" dirty="0" smtClean="0"/>
              <a:t>Fiesta Canónica:</a:t>
            </a:r>
            <a:endParaRPr lang="es-ES" sz="1600" b="1" dirty="0" smtClean="0"/>
          </a:p>
          <a:p>
            <a:pPr algn="just"/>
            <a:r>
              <a:rPr lang="es-ES" sz="1600" dirty="0" smtClean="0"/>
              <a:t>04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a:t>http://www.donorione.org/Public/ContentPage/content.asp?hdnIdContent=95</a:t>
            </a:r>
            <a:endParaRPr lang="es-ES" sz="1600" dirty="0"/>
          </a:p>
          <a:p>
            <a:pPr algn="just"/>
            <a:endParaRPr lang="es-ES" sz="1600" dirty="0" smtClean="0"/>
          </a:p>
        </p:txBody>
      </p:sp>
      <p:pic>
        <p:nvPicPr>
          <p:cNvPr id="6" name="Imagen 5" descr="https://es.catholic.net/catholic_db/imagenes_db/santoral/antonio-arrue.jpg"/>
          <p:cNvPicPr/>
          <p:nvPr/>
        </p:nvPicPr>
        <p:blipFill>
          <a:blip r:embed="rId1">
            <a:extLst>
              <a:ext uri="{28A0092B-C50C-407E-A947-70E740481C1C}">
                <a14:useLocalDpi xmlns:a14="http://schemas.microsoft.com/office/drawing/2010/main" val="0"/>
              </a:ext>
            </a:extLst>
          </a:blip>
          <a:srcRect/>
          <a:stretch>
            <a:fillRect/>
          </a:stretch>
        </p:blipFill>
        <p:spPr bwMode="auto">
          <a:xfrm>
            <a:off x="10966108" y="2537826"/>
            <a:ext cx="951230" cy="1430655"/>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6245</Words>
  <Application>WPS Presentation</Application>
  <PresentationFormat>Panorámica</PresentationFormat>
  <Paragraphs>55</Paragraphs>
  <Slides>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5</vt:i4>
      </vt:variant>
    </vt:vector>
  </HeadingPairs>
  <TitlesOfParts>
    <vt:vector size="13" baseType="lpstr">
      <vt:lpstr>Arial</vt:lpstr>
      <vt:lpstr>SimSun</vt:lpstr>
      <vt:lpstr>Wingdings</vt:lpstr>
      <vt:lpstr>Calibri Light</vt:lpstr>
      <vt:lpstr>Calibri</vt:lpstr>
      <vt:lpstr>Microsoft YaHei</vt:lpstr>
      <vt:lpstr>Arial Unicode MS</vt:lpstr>
      <vt:lpstr>Tema de Office</vt:lpstr>
      <vt:lpstr>ANTONIO ISIDORO ARRUÉ PEIRÓ</vt:lpstr>
      <vt:lpstr>ANTONIO ISIDORO ARRUÉ PEIRÓ</vt:lpstr>
      <vt:lpstr>ANTONIO ISIDORO ARRUÉ PEIRÓ</vt:lpstr>
      <vt:lpstr>ANTONIO ISIDORO ARRUÉ PEIRÓ</vt:lpstr>
      <vt:lpstr>ANTONIO ISIDORO ARRUÉ PEIRÓ</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ANTONIO ISIDORO ARRUÉ PEIRÓ</dc:title>
  <dc:creator>Usuario</dc:creator>
  <cp:lastModifiedBy>Beatriz</cp:lastModifiedBy>
  <cp:revision>6</cp:revision>
  <dcterms:created xsi:type="dcterms:W3CDTF">2023-07-02T18:26:00Z</dcterms:created>
  <dcterms:modified xsi:type="dcterms:W3CDTF">2023-09-16T10:33:32Z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5B6E06E14B9F455DA50649EF82296D10_12</vt:lpwstr>
  </property>
  <property fmtid="{D5CDD505-2E9C-101B-9397-08002B2CF9AE}" pid="3" name="KSOProductBuildVer">
    <vt:lpwstr>3082-12.2.0.13215</vt:lpwstr>
  </property>
</Properties>
</file>