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94" d="100"/>
          <a:sy n="94" d="100"/>
        </p:scale>
        <p:origin x="274" y="5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tableStyles" Target="tableStyles.xml"/><Relationship Id="rId8" Type="http://schemas.openxmlformats.org/officeDocument/2006/relationships/viewProps" Target="viewProps.xml"/><Relationship Id="rId7" Type="http://schemas.openxmlformats.org/officeDocument/2006/relationships/presProps" Target="presProps.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575D347-CF7A-445B-94BF-C592200213F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575D347-CF7A-445B-94BF-C592200213F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575D347-CF7A-445B-94BF-C592200213F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10"/>
          </p:nvPr>
        </p:nvSpPr>
        <p:spPr/>
        <p:txBody>
          <a:bodyPr/>
          <a:lstStyle/>
          <a:p>
            <a:fld id="{8575D347-CF7A-445B-94BF-C592200213F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endParaRPr lang="es-ES" smtClean="0"/>
          </a:p>
        </p:txBody>
      </p:sp>
      <p:sp>
        <p:nvSpPr>
          <p:cNvPr id="4" name="Marcador de fecha 3"/>
          <p:cNvSpPr>
            <a:spLocks noGrp="1"/>
          </p:cNvSpPr>
          <p:nvPr>
            <p:ph type="dt" sz="half" idx="10"/>
          </p:nvPr>
        </p:nvSpPr>
        <p:spPr/>
        <p:txBody>
          <a:bodyPr/>
          <a:lstStyle/>
          <a:p>
            <a:fld id="{8575D347-CF7A-445B-94BF-C592200213FE}" type="datetimeFigureOut">
              <a:rPr lang="es-ES" smtClean="0"/>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fecha 4"/>
          <p:cNvSpPr>
            <a:spLocks noGrp="1"/>
          </p:cNvSpPr>
          <p:nvPr>
            <p:ph type="dt" sz="half" idx="10"/>
          </p:nvPr>
        </p:nvSpPr>
        <p:spPr/>
        <p:txBody>
          <a:bodyPr/>
          <a:lstStyle/>
          <a:p>
            <a:fld id="{8575D347-CF7A-445B-94BF-C592200213FE}"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endParaRPr lang="es-ES" smtClean="0"/>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7" name="Marcador de fecha 6"/>
          <p:cNvSpPr>
            <a:spLocks noGrp="1"/>
          </p:cNvSpPr>
          <p:nvPr>
            <p:ph type="dt" sz="half" idx="10"/>
          </p:nvPr>
        </p:nvSpPr>
        <p:spPr/>
        <p:txBody>
          <a:bodyPr/>
          <a:lstStyle/>
          <a:p>
            <a:fld id="{8575D347-CF7A-445B-94BF-C592200213FE}" type="datetimeFigureOut">
              <a:rPr lang="es-ES" smtClean="0"/>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575D347-CF7A-445B-94BF-C592200213FE}" type="datetimeFigureOut">
              <a:rPr lang="es-ES" smtClean="0"/>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575D347-CF7A-445B-94BF-C592200213FE}" type="datetimeFigureOut">
              <a:rPr lang="es-ES" smtClean="0"/>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575D347-CF7A-445B-94BF-C592200213FE}"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endParaRPr lang="es-ES" smtClean="0"/>
          </a:p>
        </p:txBody>
      </p:sp>
      <p:sp>
        <p:nvSpPr>
          <p:cNvPr id="5" name="Marcador de fecha 4"/>
          <p:cNvSpPr>
            <a:spLocks noGrp="1"/>
          </p:cNvSpPr>
          <p:nvPr>
            <p:ph type="dt" sz="half" idx="10"/>
          </p:nvPr>
        </p:nvSpPr>
        <p:spPr/>
        <p:txBody>
          <a:bodyPr/>
          <a:lstStyle/>
          <a:p>
            <a:fld id="{8575D347-CF7A-445B-94BF-C592200213FE}" type="datetimeFigureOut">
              <a:rPr lang="es-ES" smtClean="0"/>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38829A0F-7AAF-4113-8C94-5CA33A043C2A}" type="slidenum">
              <a:rPr lang="es-ES" smtClean="0"/>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endParaRPr lang="es-ES" smtClean="0"/>
          </a:p>
          <a:p>
            <a:pPr lvl="1"/>
            <a:r>
              <a:rPr lang="es-ES" smtClean="0"/>
              <a:t>Segundo nivel</a:t>
            </a:r>
            <a:endParaRPr lang="es-ES" smtClean="0"/>
          </a:p>
          <a:p>
            <a:pPr lvl="2"/>
            <a:r>
              <a:rPr lang="es-ES" smtClean="0"/>
              <a:t>Tercer nivel</a:t>
            </a:r>
            <a:endParaRPr lang="es-ES" smtClean="0"/>
          </a:p>
          <a:p>
            <a:pPr lvl="3"/>
            <a:r>
              <a:rPr lang="es-ES" smtClean="0"/>
              <a:t>Cuarto nivel</a:t>
            </a:r>
            <a:endParaRPr lang="es-ES" smtClean="0"/>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75D347-CF7A-445B-94BF-C592200213FE}" type="datetimeFigureOut">
              <a:rPr lang="es-ES" smtClean="0"/>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829A0F-7AAF-4113-8C94-5CA33A043C2A}" type="slidenum">
              <a:rPr lang="es-ES" smtClean="0"/>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jpeg"/><Relationship Id="rId1" Type="http://schemas.openxmlformats.org/officeDocument/2006/relationships/hyperlink" Target="http://www.beatificacions2013.arqtgn.cat/2018/11/27/antonio-pedro-minguella-presbitero/?lang=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442776" y="351151"/>
            <a:ext cx="9231086" cy="481605"/>
          </a:xfrm>
        </p:spPr>
        <p:txBody>
          <a:bodyPr>
            <a:normAutofit fontScale="90000"/>
          </a:bodyPr>
          <a:lstStyle/>
          <a:p>
            <a:r>
              <a:rPr lang="es-ES" sz="3600" dirty="0" smtClean="0"/>
              <a:t>ANTONIO PEDRO MINGUELLA</a:t>
            </a:r>
            <a:endParaRPr lang="es-ES" sz="3600" dirty="0"/>
          </a:p>
        </p:txBody>
      </p:sp>
      <p:sp>
        <p:nvSpPr>
          <p:cNvPr id="3" name="Subtítulo 2"/>
          <p:cNvSpPr>
            <a:spLocks noGrp="1"/>
          </p:cNvSpPr>
          <p:nvPr>
            <p:ph type="subTitle" idx="1"/>
          </p:nvPr>
        </p:nvSpPr>
        <p:spPr>
          <a:xfrm>
            <a:off x="456571" y="832755"/>
            <a:ext cx="10483571" cy="5666015"/>
          </a:xfrm>
        </p:spPr>
        <p:txBody>
          <a:bodyPr>
            <a:normAutofit/>
          </a:bodyPr>
          <a:lstStyle/>
          <a:p>
            <a:pPr algn="just"/>
            <a:r>
              <a:rPr lang="es-ES" sz="1600" b="1" dirty="0" smtClean="0"/>
              <a:t>Nombre Civil: </a:t>
            </a:r>
            <a:r>
              <a:rPr lang="es-ES" sz="1600" dirty="0" smtClean="0"/>
              <a:t>Antonio</a:t>
            </a:r>
            <a:endParaRPr lang="es-ES" sz="1600" dirty="0" smtClean="0"/>
          </a:p>
          <a:p>
            <a:pPr algn="just"/>
            <a:r>
              <a:rPr lang="es-ES" sz="1600" b="1" dirty="0" smtClean="0"/>
              <a:t>Fecha Nacimiento: </a:t>
            </a:r>
            <a:r>
              <a:rPr lang="es-ES" sz="1600" dirty="0" smtClean="0"/>
              <a:t>22.03.1874</a:t>
            </a:r>
            <a:endParaRPr lang="es-ES" sz="1600" dirty="0" smtClean="0"/>
          </a:p>
          <a:p>
            <a:pPr algn="just"/>
            <a:r>
              <a:rPr lang="es-ES" sz="1600" b="1" dirty="0" smtClean="0"/>
              <a:t>Lugar Nacimiento: </a:t>
            </a:r>
            <a:r>
              <a:rPr lang="es-ES" sz="1600" b="1" dirty="0" err="1" smtClean="0"/>
              <a:t>P</a:t>
            </a:r>
            <a:r>
              <a:rPr lang="es-ES" sz="1600" dirty="0" err="1" smtClean="0"/>
              <a:t>Guimerà</a:t>
            </a:r>
            <a:r>
              <a:rPr lang="es-ES" sz="1600" dirty="0" smtClean="0"/>
              <a:t> (</a:t>
            </a:r>
            <a:r>
              <a:rPr lang="es-ES" sz="1600" dirty="0" err="1" smtClean="0"/>
              <a:t>Urgell</a:t>
            </a:r>
            <a:r>
              <a:rPr lang="es-ES" sz="1600" dirty="0" smtClean="0"/>
              <a:t>)</a:t>
            </a:r>
            <a:endParaRPr lang="es-ES" sz="1600" dirty="0" smtClean="0"/>
          </a:p>
          <a:p>
            <a:pPr algn="just"/>
            <a:r>
              <a:rPr lang="es-ES" sz="1600" b="1" dirty="0" smtClean="0"/>
              <a:t>Sexo: </a:t>
            </a:r>
            <a:r>
              <a:rPr lang="es-ES" sz="1600" dirty="0" smtClean="0"/>
              <a:t>Varón</a:t>
            </a:r>
            <a:endParaRPr lang="es-ES" sz="1600" dirty="0" smtClean="0"/>
          </a:p>
          <a:p>
            <a:pPr algn="just"/>
            <a:r>
              <a:rPr lang="es-ES" sz="1600" b="1" dirty="0" smtClean="0"/>
              <a:t>Fecha Asesinato: </a:t>
            </a:r>
            <a:r>
              <a:rPr lang="es-ES" sz="1600" dirty="0" smtClean="0"/>
              <a:t>19.08.1936</a:t>
            </a:r>
            <a:endParaRPr lang="es-ES" sz="1600" dirty="0" smtClean="0"/>
          </a:p>
          <a:p>
            <a:pPr algn="just"/>
            <a:r>
              <a:rPr lang="es-ES" sz="1600" b="1" dirty="0" smtClean="0"/>
              <a:t>Lugar Asesinato: </a:t>
            </a:r>
            <a:r>
              <a:rPr lang="es-ES" sz="1600" dirty="0" smtClean="0"/>
              <a:t>Carretera </a:t>
            </a:r>
            <a:r>
              <a:rPr lang="es-ES" sz="1600" dirty="0" err="1" smtClean="0"/>
              <a:t>Belianes</a:t>
            </a:r>
            <a:r>
              <a:rPr lang="es-ES" sz="1600" dirty="0" smtClean="0"/>
              <a:t> (</a:t>
            </a:r>
            <a:r>
              <a:rPr lang="es-ES" sz="1600" dirty="0" err="1" smtClean="0"/>
              <a:t>Urgell</a:t>
            </a:r>
            <a:r>
              <a:rPr lang="es-ES" sz="1600" dirty="0" smtClean="0"/>
              <a:t>)</a:t>
            </a:r>
            <a:endParaRPr lang="es-ES" sz="1600" dirty="0" smtClean="0"/>
          </a:p>
          <a:p>
            <a:pPr algn="just"/>
            <a:r>
              <a:rPr lang="es-ES" sz="1600" b="1" dirty="0" smtClean="0"/>
              <a:t>Orden:  </a:t>
            </a:r>
            <a:r>
              <a:rPr lang="es-ES" sz="1600" dirty="0" smtClean="0"/>
              <a:t>Presbítero</a:t>
            </a:r>
            <a:endParaRPr lang="es-ES" sz="1600" dirty="0" smtClean="0"/>
          </a:p>
          <a:p>
            <a:pPr algn="just"/>
            <a:r>
              <a:rPr lang="es-ES" sz="1600" b="1" dirty="0" smtClean="0"/>
              <a:t>Datos Biográficos Resumidos:</a:t>
            </a:r>
            <a:endParaRPr lang="es-ES" sz="1600" b="1" dirty="0" smtClean="0"/>
          </a:p>
          <a:p>
            <a:pPr algn="just"/>
            <a:r>
              <a:rPr lang="es-ES" sz="1600" dirty="0" smtClean="0"/>
              <a:t>Nombre de los Padres: Francisco y Josefa</a:t>
            </a:r>
            <a:endParaRPr lang="es-ES" sz="1600" dirty="0" smtClean="0"/>
          </a:p>
          <a:p>
            <a:pPr algn="just"/>
            <a:r>
              <a:rPr lang="es-ES" sz="1600" dirty="0" smtClean="0"/>
              <a:t>Fue bautizado a los cuatro días.</a:t>
            </a:r>
            <a:endParaRPr lang="es-ES" sz="1600" dirty="0" smtClean="0"/>
          </a:p>
          <a:p>
            <a:pPr algn="just"/>
            <a:r>
              <a:rPr lang="es-ES" sz="1600" dirty="0"/>
              <a:t>Estudió el bachillerato en el Colegio de los Padres Escolapios de </a:t>
            </a:r>
            <a:r>
              <a:rPr lang="es-ES" sz="1600" dirty="0" err="1"/>
              <a:t>Tàrrega</a:t>
            </a:r>
            <a:r>
              <a:rPr lang="es-ES" sz="1600" dirty="0"/>
              <a:t> (capital del </a:t>
            </a:r>
            <a:r>
              <a:rPr lang="es-ES" sz="1600" dirty="0" err="1"/>
              <a:t>Urgell</a:t>
            </a:r>
            <a:r>
              <a:rPr lang="es-ES" sz="1600" dirty="0"/>
              <a:t>). En 1889 ingresó en el Seminario de Tarragona y fue ordenado presbítero el día 19 de diciembre de 1896. En 1924 tomó posesión como párroco de </a:t>
            </a:r>
            <a:r>
              <a:rPr lang="es-ES" sz="1600" dirty="0" err="1"/>
              <a:t>Arbeca</a:t>
            </a:r>
            <a:r>
              <a:rPr lang="es-ES" sz="1600" dirty="0"/>
              <a:t> (</a:t>
            </a:r>
            <a:r>
              <a:rPr lang="es-ES" sz="1600" dirty="0" err="1"/>
              <a:t>Garrigues</a:t>
            </a:r>
            <a:r>
              <a:rPr lang="es-ES" sz="1600" dirty="0"/>
              <a:t>). Aquí se distinguió por su celo en la restauración del templo parroquial que se encontraba en estado ruinoso. En la predicación y en el confesionario demostró el gran celo y piedad sacerdotales. Sobresalió en obras de caridad y en la dedicación a buscar asilo para los ancianos desamparados, también por sus catequesis sencillas y muy al alcance de los niños y a la vez una delicia para los grandes</a:t>
            </a:r>
            <a:r>
              <a:rPr lang="es-ES" sz="1600" dirty="0" smtClean="0"/>
              <a:t>.</a:t>
            </a:r>
            <a:endParaRPr lang="es-ES" sz="1600" dirty="0" smtClean="0"/>
          </a:p>
          <a:p>
            <a:pPr algn="just"/>
            <a:r>
              <a:rPr lang="es-ES" sz="1600" dirty="0" smtClean="0"/>
              <a:t>Ejerció el Ministerio en las Parroquias de San Antonio del Valls, del Albi y de </a:t>
            </a:r>
            <a:r>
              <a:rPr lang="es-ES" sz="1600" dirty="0" err="1" smtClean="0"/>
              <a:t>Vilanova</a:t>
            </a:r>
            <a:r>
              <a:rPr lang="es-ES" sz="1600" dirty="0" smtClean="0"/>
              <a:t> del </a:t>
            </a:r>
            <a:r>
              <a:rPr lang="es-ES" sz="1600" dirty="0" err="1" smtClean="0"/>
              <a:t>Prades</a:t>
            </a:r>
            <a:r>
              <a:rPr lang="es-ES" sz="1600" dirty="0" smtClean="0"/>
              <a:t>.</a:t>
            </a:r>
            <a:endParaRPr lang="es-ES" sz="1600" dirty="0"/>
          </a:p>
          <a:p>
            <a:pPr algn="just"/>
            <a:endParaRPr lang="es-ES" sz="1600" dirty="0" smtClean="0"/>
          </a:p>
          <a:p>
            <a:pPr algn="just"/>
            <a:endParaRPr lang="es-ES" sz="1600" dirty="0" smtClean="0"/>
          </a:p>
          <a:p>
            <a:pPr algn="just"/>
            <a:endParaRPr lang="es-ES" sz="1600" dirty="0" smtClean="0"/>
          </a:p>
          <a:p>
            <a:pPr algn="just"/>
            <a:endParaRPr lang="es-ES" sz="1600" b="1" dirty="0"/>
          </a:p>
        </p:txBody>
      </p:sp>
      <p:pic>
        <p:nvPicPr>
          <p:cNvPr id="4" name="Imagen 3" descr="http://beatificacions2013.wp.arqtgn.cat/wp-content/uploads/sites/53/2018/11/43_Antoni_Pedro__769__Minguella1-257x300.jpg"/>
          <p:cNvPicPr/>
          <p:nvPr/>
        </p:nvPicPr>
        <p:blipFill>
          <a:blip r:embed="rId1">
            <a:extLst>
              <a:ext uri="{28A0092B-C50C-407E-A947-70E740481C1C}">
                <a14:useLocalDpi xmlns:a14="http://schemas.microsoft.com/office/drawing/2010/main" val="0"/>
              </a:ext>
            </a:extLst>
          </a:blip>
          <a:srcRect/>
          <a:stretch>
            <a:fillRect/>
          </a:stretch>
        </p:blipFill>
        <p:spPr bwMode="auto">
          <a:xfrm>
            <a:off x="7474585" y="1672590"/>
            <a:ext cx="1504950" cy="175704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556657" y="273277"/>
            <a:ext cx="9320893" cy="583973"/>
          </a:xfrm>
        </p:spPr>
        <p:txBody>
          <a:bodyPr>
            <a:normAutofit fontScale="90000"/>
          </a:bodyPr>
          <a:lstStyle/>
          <a:p>
            <a:r>
              <a:rPr lang="es-ES" sz="3600" dirty="0" smtClean="0"/>
              <a:t>ANTONIO PEDRO MINGUELLA</a:t>
            </a:r>
            <a:endParaRPr lang="es-ES" sz="3600" dirty="0"/>
          </a:p>
        </p:txBody>
      </p:sp>
      <p:sp>
        <p:nvSpPr>
          <p:cNvPr id="5" name="Subtítulo 4"/>
          <p:cNvSpPr>
            <a:spLocks noGrp="1"/>
          </p:cNvSpPr>
          <p:nvPr>
            <p:ph type="subTitle" idx="1"/>
          </p:nvPr>
        </p:nvSpPr>
        <p:spPr>
          <a:xfrm>
            <a:off x="187779" y="1069521"/>
            <a:ext cx="10768692" cy="5200650"/>
          </a:xfrm>
        </p:spPr>
        <p:txBody>
          <a:bodyPr>
            <a:normAutofit/>
          </a:bodyPr>
          <a:lstStyle/>
          <a:p>
            <a:pPr algn="just"/>
            <a:r>
              <a:rPr lang="es-ES" sz="1600" b="1" dirty="0" smtClean="0"/>
              <a:t>Datos Biográficos Extendidos:</a:t>
            </a:r>
            <a:endParaRPr lang="es-ES" sz="1600" b="1" dirty="0" smtClean="0"/>
          </a:p>
          <a:p>
            <a:pPr algn="just"/>
            <a:r>
              <a:rPr lang="es-ES" sz="1600" b="1" dirty="0" smtClean="0"/>
              <a:t>Martirio:</a:t>
            </a:r>
            <a:endParaRPr lang="es-ES" sz="1600" b="1" dirty="0" smtClean="0"/>
          </a:p>
          <a:p>
            <a:pPr algn="just" fontAlgn="base"/>
            <a:r>
              <a:rPr lang="es-ES" sz="1600" dirty="0"/>
              <a:t>Cuando estalló la revuelta en julio de 1936, el día 25 se refugió primero en casas de amigos, hasta que se fue a vivir a la casa de los sacristanes Jaime </a:t>
            </a:r>
            <a:r>
              <a:rPr lang="es-ES" sz="1600" dirty="0" err="1"/>
              <a:t>Dalmau</a:t>
            </a:r>
            <a:r>
              <a:rPr lang="es-ES" sz="1600" dirty="0"/>
              <a:t> y Antonia </a:t>
            </a:r>
            <a:r>
              <a:rPr lang="es-ES" sz="1600" dirty="0" err="1"/>
              <a:t>Tàsies</a:t>
            </a:r>
            <a:r>
              <a:rPr lang="es-ES" sz="1600" dirty="0"/>
              <a:t> y con sus hijos. Aquí también se refugió su hermana Engracia. El rezo del breviario, del rosario y otras prácticas piadosas lo ocupaban casi todo el día.</a:t>
            </a:r>
            <a:endParaRPr lang="es-ES" sz="1600" dirty="0"/>
          </a:p>
          <a:p>
            <a:pPr algn="just" fontAlgn="base"/>
            <a:r>
              <a:rPr lang="es-ES" sz="1600" dirty="0"/>
              <a:t>Permaneció allí hasta el día 19 de agosto. La noche anterior se presento un empleado del Comité Revolucionario en casa de los mencionados sacristanes y comunicó a la Sra. Antonia que se presentara inmediatamente ante el Comité. Ella obedeció de inmediato, y el que hacía de juez le dijo: «Tú sabes dónde está el señor cura. Nosotros también lo sabemos. Di al cura que se presente en el Ayuntamiento ante el Comité, que él ya sabe porque.»</a:t>
            </a:r>
            <a:endParaRPr lang="es-ES" sz="1600" dirty="0"/>
          </a:p>
          <a:p>
            <a:pPr algn="just"/>
            <a:r>
              <a:rPr lang="es-ES" sz="1600" dirty="0"/>
              <a:t>Ella al llegar a casa le contó a la Sra. Engracia, hermana del cura, todo lo que le había pasado y lo que le habían dicho. Esta lo comunicó a su hermano, el cual se presentó ante el Comité, solo, sin permitir que nadie lo acompañara. Retornó al cabo de un rato. Pero, cumpliendo las órdenes, se presentó de nuevo al día siguiente, 19 de agosto de 1936, a las dos de la madrugada ante el Comité. Al salir de casa se despidió diciendo: «Adiós, hasta el cielo, allí nos veremos</a:t>
            </a:r>
            <a:r>
              <a:rPr lang="es-ES" sz="1600" dirty="0" smtClean="0"/>
              <a:t>.»</a:t>
            </a:r>
            <a:endParaRPr lang="es-ES" sz="1600" dirty="0" smtClean="0"/>
          </a:p>
          <a:p>
            <a:pPr algn="just"/>
            <a:r>
              <a:rPr lang="es-ES" sz="1600" dirty="0"/>
              <a:t>Acompañado de algunos miembros del Comité, fue conducido fuera del pueblo, en dirección a la carretera de </a:t>
            </a:r>
            <a:r>
              <a:rPr lang="es-ES" sz="1600" dirty="0" err="1"/>
              <a:t>Belianes</a:t>
            </a:r>
            <a:r>
              <a:rPr lang="es-ES" sz="1600" dirty="0"/>
              <a:t> (</a:t>
            </a:r>
            <a:r>
              <a:rPr lang="es-ES" sz="1600" dirty="0" err="1"/>
              <a:t>Urgell</a:t>
            </a:r>
            <a:r>
              <a:rPr lang="es-ES" sz="1600" dirty="0"/>
              <a:t>). Lo hicieron subir en un coche, y unos dos kilómetros antes de llegar a </a:t>
            </a:r>
            <a:r>
              <a:rPr lang="es-ES" sz="1600" dirty="0" err="1"/>
              <a:t>Belianes</a:t>
            </a:r>
            <a:r>
              <a:rPr lang="es-ES" sz="1600" dirty="0"/>
              <a:t> fue asesinado sólo por el hecho de ser </a:t>
            </a:r>
            <a:r>
              <a:rPr lang="es-ES" sz="1600" dirty="0" smtClean="0"/>
              <a:t>presbítero.</a:t>
            </a:r>
            <a:endParaRPr lang="es-ES" sz="1600" dirty="0" smtClean="0"/>
          </a:p>
          <a:p>
            <a:pPr algn="just"/>
            <a:r>
              <a:rPr lang="es-ES" sz="1600" dirty="0"/>
              <a:t>Fue enterrado a unos diez metros del lugar del martirio, a poca profundidad</a:t>
            </a:r>
            <a:r>
              <a:rPr lang="es-ES" dirty="0"/>
              <a:t>.</a:t>
            </a:r>
            <a:endParaRPr lang="es-ES" sz="1600" dirty="0"/>
          </a:p>
        </p:txBody>
      </p:sp>
      <p:pic>
        <p:nvPicPr>
          <p:cNvPr id="6" name="Imagen 5" descr="http://beatificacions2013.wp.arqtgn.cat/wp-content/uploads/sites/53/2018/11/43_Antoni_Pedro__769__Minguella1-257x300.jpg"/>
          <p:cNvPicPr/>
          <p:nvPr/>
        </p:nvPicPr>
        <p:blipFill>
          <a:blip r:embed="rId1">
            <a:extLst>
              <a:ext uri="{28A0092B-C50C-407E-A947-70E740481C1C}">
                <a14:useLocalDpi xmlns:a14="http://schemas.microsoft.com/office/drawing/2010/main" val="0"/>
              </a:ext>
            </a:extLst>
          </a:blip>
          <a:srcRect/>
          <a:stretch>
            <a:fillRect/>
          </a:stretch>
        </p:blipFill>
        <p:spPr bwMode="auto">
          <a:xfrm>
            <a:off x="11021967" y="2965540"/>
            <a:ext cx="1071880" cy="125349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461406" y="477385"/>
            <a:ext cx="9035143" cy="616630"/>
          </a:xfrm>
        </p:spPr>
        <p:txBody>
          <a:bodyPr>
            <a:normAutofit/>
          </a:bodyPr>
          <a:lstStyle/>
          <a:p>
            <a:r>
              <a:rPr lang="es-ES" sz="3600" dirty="0" smtClean="0"/>
              <a:t>ANTONIO PEDRO MINGUELLA</a:t>
            </a:r>
            <a:endParaRPr lang="es-ES" sz="3600" dirty="0"/>
          </a:p>
        </p:txBody>
      </p:sp>
      <p:sp>
        <p:nvSpPr>
          <p:cNvPr id="5" name="Subtítulo 4"/>
          <p:cNvSpPr>
            <a:spLocks noGrp="1"/>
          </p:cNvSpPr>
          <p:nvPr>
            <p:ph type="subTitle" idx="1"/>
          </p:nvPr>
        </p:nvSpPr>
        <p:spPr>
          <a:xfrm>
            <a:off x="261439" y="1338943"/>
            <a:ext cx="10564585" cy="5200649"/>
          </a:xfrm>
        </p:spPr>
        <p:txBody>
          <a:bodyPr>
            <a:normAutofit/>
          </a:bodyPr>
          <a:lstStyle/>
          <a:p>
            <a:pPr algn="just" fontAlgn="base"/>
            <a:r>
              <a:rPr lang="es-ES" sz="1600" dirty="0"/>
              <a:t>A pocos metros, la gente que pasaba por allí podía ver a flor de tierra un pie que salía, porque algún perro o animal del campo había rascado la tierra. El Ayuntamiento de </a:t>
            </a:r>
            <a:r>
              <a:rPr lang="es-ES" sz="1600" dirty="0" err="1"/>
              <a:t>Belianes</a:t>
            </a:r>
            <a:r>
              <a:rPr lang="es-ES" sz="1600" dirty="0"/>
              <a:t>, en septiembre de 1937, lo hizo enterrar en el cementerio municipal.</a:t>
            </a:r>
            <a:endParaRPr lang="es-ES" sz="1600" dirty="0"/>
          </a:p>
          <a:p>
            <a:pPr algn="just" fontAlgn="base"/>
            <a:r>
              <a:rPr lang="es-ES" sz="1600" dirty="0"/>
              <a:t>Debidamente identificadas los restos del Siervo de Dios, entre otras cosas, por los zapatos, la ropa del vestido y el Santo Cristo que llevaba sobre el pecho, fueron inhumados en la iglesia parroquial de </a:t>
            </a:r>
            <a:r>
              <a:rPr lang="es-ES" sz="1600" dirty="0" err="1"/>
              <a:t>Arbeca</a:t>
            </a:r>
            <a:r>
              <a:rPr lang="es-ES" sz="1600" dirty="0"/>
              <a:t> para la fiesta de la Santa Cruz, el día 14 de septiembre de 1960.</a:t>
            </a:r>
            <a:endParaRPr lang="es-ES" sz="1600" dirty="0"/>
          </a:p>
          <a:p>
            <a:pPr algn="just"/>
            <a:endParaRPr lang="es-ES" sz="1600" dirty="0" smtClean="0"/>
          </a:p>
        </p:txBody>
      </p:sp>
      <p:pic>
        <p:nvPicPr>
          <p:cNvPr id="6" name="Imagen 5" descr="http://beatificacions2013.wp.arqtgn.cat/wp-content/uploads/sites/53/2018/11/43_Antoni_Pedro__769__Minguella1-257x300.jpg"/>
          <p:cNvPicPr/>
          <p:nvPr/>
        </p:nvPicPr>
        <p:blipFill>
          <a:blip r:embed="rId1">
            <a:extLst>
              <a:ext uri="{28A0092B-C50C-407E-A947-70E740481C1C}">
                <a14:useLocalDpi xmlns:a14="http://schemas.microsoft.com/office/drawing/2010/main" val="0"/>
              </a:ext>
            </a:extLst>
          </a:blip>
          <a:srcRect/>
          <a:stretch>
            <a:fillRect/>
          </a:stretch>
        </p:blipFill>
        <p:spPr bwMode="auto">
          <a:xfrm>
            <a:off x="7837170" y="2909570"/>
            <a:ext cx="1602105" cy="177292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240971" y="256948"/>
            <a:ext cx="9369879" cy="624794"/>
          </a:xfrm>
        </p:spPr>
        <p:txBody>
          <a:bodyPr>
            <a:normAutofit/>
          </a:bodyPr>
          <a:lstStyle/>
          <a:p>
            <a:r>
              <a:rPr lang="es-ES" sz="3600" dirty="0" smtClean="0"/>
              <a:t>ANTONIO PEDRO MINGUELLA</a:t>
            </a:r>
            <a:endParaRPr lang="es-ES" sz="3600" dirty="0"/>
          </a:p>
        </p:txBody>
      </p:sp>
      <p:sp>
        <p:nvSpPr>
          <p:cNvPr id="5" name="Subtítulo 4"/>
          <p:cNvSpPr>
            <a:spLocks noGrp="1"/>
          </p:cNvSpPr>
          <p:nvPr>
            <p:ph type="subTitle" idx="1"/>
          </p:nvPr>
        </p:nvSpPr>
        <p:spPr>
          <a:xfrm>
            <a:off x="236764" y="1175657"/>
            <a:ext cx="10431236" cy="5061857"/>
          </a:xfrm>
        </p:spPr>
        <p:txBody>
          <a:bodyPr>
            <a:normAutofit/>
          </a:bodyPr>
          <a:lstStyle/>
          <a:p>
            <a:pPr algn="just"/>
            <a:r>
              <a:rPr lang="es-ES" sz="1600" b="1" dirty="0" smtClean="0"/>
              <a:t>¿En qué lugar reposan sus restos mortales?</a:t>
            </a:r>
            <a:endParaRPr lang="es-ES" sz="1600" b="1" dirty="0" smtClean="0"/>
          </a:p>
          <a:p>
            <a:pPr algn="just"/>
            <a:r>
              <a:rPr lang="es-ES" sz="1600" dirty="0" smtClean="0"/>
              <a:t>En la Iglesia Parroquial de </a:t>
            </a:r>
            <a:r>
              <a:rPr lang="es-ES" sz="1600" dirty="0" err="1" smtClean="0"/>
              <a:t>Arbeca</a:t>
            </a:r>
            <a:r>
              <a:rPr lang="es-ES" sz="1600" dirty="0" smtClean="0"/>
              <a:t> (</a:t>
            </a:r>
            <a:r>
              <a:rPr lang="es-ES" sz="1600" dirty="0" err="1" smtClean="0"/>
              <a:t>Garrigues</a:t>
            </a:r>
            <a:r>
              <a:rPr lang="es-ES" sz="1600" dirty="0" smtClean="0"/>
              <a:t>)</a:t>
            </a:r>
            <a:endParaRPr lang="es-ES" sz="1600" dirty="0" smtClean="0"/>
          </a:p>
          <a:p>
            <a:pPr algn="just"/>
            <a:r>
              <a:rPr lang="es-ES" sz="1600" b="1" dirty="0" smtClean="0"/>
              <a:t>¿En qué fecha fue Beatificado?</a:t>
            </a:r>
            <a:endParaRPr lang="es-ES" sz="1600" b="1" dirty="0" smtClean="0"/>
          </a:p>
          <a:p>
            <a:pPr algn="just"/>
            <a:r>
              <a:rPr lang="es-ES" sz="1600" dirty="0" smtClean="0"/>
              <a:t>El 13 de octubre de 2013, en Tarragona</a:t>
            </a:r>
            <a:endParaRPr lang="es-ES" sz="1600" dirty="0" smtClean="0"/>
          </a:p>
          <a:p>
            <a:pPr algn="just"/>
            <a:r>
              <a:rPr lang="es-ES" sz="1600" b="1" dirty="0" smtClean="0"/>
              <a:t>¿En qué fecha fue Canonizado?</a:t>
            </a:r>
            <a:endParaRPr lang="es-ES" sz="1600" b="1" dirty="0" smtClean="0"/>
          </a:p>
          <a:p>
            <a:pPr algn="just"/>
            <a:r>
              <a:rPr lang="es-ES" sz="1600" dirty="0" smtClean="0"/>
              <a:t>Aún no se ha canonizado.</a:t>
            </a:r>
            <a:endParaRPr lang="es-ES" sz="1600" dirty="0" smtClean="0"/>
          </a:p>
          <a:p>
            <a:pPr algn="just"/>
            <a:r>
              <a:rPr lang="es-ES" sz="1600" b="1" dirty="0" smtClean="0"/>
              <a:t>Fiesta Canónica:</a:t>
            </a:r>
            <a:endParaRPr lang="es-ES" sz="1600" b="1" dirty="0" smtClean="0"/>
          </a:p>
          <a:p>
            <a:pPr algn="just"/>
            <a:r>
              <a:rPr lang="es-ES" sz="1600" dirty="0" smtClean="0"/>
              <a:t>19 de agosto</a:t>
            </a:r>
            <a:endParaRPr lang="es-ES" sz="1600" dirty="0" smtClean="0"/>
          </a:p>
          <a:p>
            <a:pPr algn="just"/>
            <a:r>
              <a:rPr lang="es-ES" sz="1600" dirty="0" smtClean="0"/>
              <a:t>06 de noviembre, Festividad de los Beatos Mártires durante la Persecución Religiosa en el siglo XX</a:t>
            </a:r>
            <a:endParaRPr lang="es-ES" sz="1600" dirty="0" smtClean="0"/>
          </a:p>
          <a:p>
            <a:pPr algn="just"/>
            <a:r>
              <a:rPr lang="es-ES" sz="1600" b="1" dirty="0" smtClean="0"/>
              <a:t>Fuente:</a:t>
            </a:r>
            <a:endParaRPr lang="es-ES" sz="1600" b="1" dirty="0" smtClean="0"/>
          </a:p>
          <a:p>
            <a:pPr algn="just"/>
            <a:r>
              <a:rPr lang="es-ES" sz="1600" b="1" dirty="0">
                <a:hlinkClick r:id="rId1"/>
              </a:rPr>
              <a:t>http://www.beatificacions2013.arqtgn.cat/2018/11/27/antonio-pedro-minguella-presbitero/?</a:t>
            </a:r>
            <a:r>
              <a:rPr lang="es-ES" sz="1600" b="1" dirty="0" smtClean="0">
                <a:hlinkClick r:id="rId1"/>
              </a:rPr>
              <a:t>lang=es</a:t>
            </a:r>
            <a:endParaRPr lang="es-ES" sz="1600" b="1" dirty="0" smtClean="0"/>
          </a:p>
          <a:p>
            <a:pPr algn="just"/>
            <a:endParaRPr lang="es-ES" sz="1600" dirty="0"/>
          </a:p>
          <a:p>
            <a:pPr algn="just"/>
            <a:endParaRPr lang="es-ES" sz="1600" dirty="0" smtClean="0"/>
          </a:p>
          <a:p>
            <a:pPr algn="just"/>
            <a:endParaRPr lang="es-ES" sz="1600" dirty="0" smtClean="0"/>
          </a:p>
          <a:p>
            <a:pPr algn="just"/>
            <a:endParaRPr lang="es-ES" sz="1600" dirty="0"/>
          </a:p>
        </p:txBody>
      </p:sp>
      <p:pic>
        <p:nvPicPr>
          <p:cNvPr id="7" name="Imagen 6" descr="http://beatificacions2013.wp.arqtgn.cat/wp-content/uploads/sites/53/2018/11/43_Antoni_Pedro__769__Minguella1-257x300.jpg"/>
          <p:cNvPicPr/>
          <p:nvPr/>
        </p:nvPicPr>
        <p:blipFill>
          <a:blip r:embed="rId2">
            <a:extLst>
              <a:ext uri="{28A0092B-C50C-407E-A947-70E740481C1C}">
                <a14:useLocalDpi xmlns:a14="http://schemas.microsoft.com/office/drawing/2010/main" val="0"/>
              </a:ext>
            </a:extLst>
          </a:blip>
          <a:srcRect/>
          <a:stretch>
            <a:fillRect/>
          </a:stretch>
        </p:blipFill>
        <p:spPr bwMode="auto">
          <a:xfrm>
            <a:off x="7678420" y="1943100"/>
            <a:ext cx="1315085" cy="1485900"/>
          </a:xfrm>
          <a:prstGeom prst="rect">
            <a:avLst/>
          </a:prstGeom>
          <a:noFill/>
          <a:ln>
            <a:noFill/>
          </a:ln>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3707</Words>
  <Application>WPS Presentation</Application>
  <PresentationFormat>Panorámica</PresentationFormat>
  <Paragraphs>53</Paragraphs>
  <Slides>4</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vt:i4>
      </vt:variant>
    </vt:vector>
  </HeadingPairs>
  <TitlesOfParts>
    <vt:vector size="12" baseType="lpstr">
      <vt:lpstr>Arial</vt:lpstr>
      <vt:lpstr>SimSun</vt:lpstr>
      <vt:lpstr>Wingdings</vt:lpstr>
      <vt:lpstr>Calibri Light</vt:lpstr>
      <vt:lpstr>Calibri</vt:lpstr>
      <vt:lpstr>Microsoft YaHei</vt:lpstr>
      <vt:lpstr>Arial Unicode MS</vt:lpstr>
      <vt:lpstr>Tema de Office</vt:lpstr>
      <vt:lpstr>ANTONIO PEDRO MINGUELLA</vt:lpstr>
      <vt:lpstr>ANTONIO PEDRO MINGUELLA</vt:lpstr>
      <vt:lpstr>ANTONIO PEDRO MINGUELLA</vt:lpstr>
      <vt:lpstr>ANTONIO PEDRO MINGUELLA</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ANTONIO PEDRO MINGUELLA</dc:title>
  <dc:creator>Usuario</dc:creator>
  <cp:lastModifiedBy>Beatriz</cp:lastModifiedBy>
  <cp:revision>4</cp:revision>
  <dcterms:created xsi:type="dcterms:W3CDTF">2023-06-21T18:06:00Z</dcterms:created>
  <dcterms:modified xsi:type="dcterms:W3CDTF">2023-09-16T15:18:38Z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9A31BD6B05E54F188AC1910563438317_12</vt:lpwstr>
  </property>
  <property fmtid="{D5CDD505-2E9C-101B-9397-08002B2CF9AE}" pid="3" name="KSOProductBuildVer">
    <vt:lpwstr>3082-12.2.0.13215</vt:lpwstr>
  </property>
</Properties>
</file>