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B2A53838-33EC-482D-BA8F-777628F9EA3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B2A53838-33EC-482D-BA8F-777628F9EA3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B2A53838-33EC-482D-BA8F-777628F9EA3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B2A53838-33EC-482D-BA8F-777628F9EA3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B2A53838-33EC-482D-BA8F-777628F9EA32}"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B2A53838-33EC-482D-BA8F-777628F9EA3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B2A53838-33EC-482D-BA8F-777628F9EA32}"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B2A53838-33EC-482D-BA8F-777628F9EA32}"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2A53838-33EC-482D-BA8F-777628F9EA32}"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B2A53838-33EC-482D-BA8F-777628F9EA3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B2A53838-33EC-482D-BA8F-777628F9EA32}"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BC5DB2-EFD0-42A6-9C4E-0417C0CB956B}"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53838-33EC-482D-BA8F-777628F9EA32}"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C5DB2-EFD0-42A6-9C4E-0417C0CB956B}"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hyperlink" Target="https://monasteriodelpueyo.org/dom-aurelio-boix-cosia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31981" y="455389"/>
            <a:ext cx="8936019" cy="566588"/>
          </a:xfrm>
        </p:spPr>
        <p:txBody>
          <a:bodyPr>
            <a:normAutofit fontScale="90000"/>
          </a:bodyPr>
          <a:lstStyle/>
          <a:p>
            <a:r>
              <a:rPr lang="es-ES" sz="3600" dirty="0" smtClean="0"/>
              <a:t>AURELIO BOIX COSIALS</a:t>
            </a:r>
            <a:endParaRPr lang="es-ES" sz="3600" dirty="0"/>
          </a:p>
        </p:txBody>
      </p:sp>
      <p:sp>
        <p:nvSpPr>
          <p:cNvPr id="3" name="Subtítulo 2"/>
          <p:cNvSpPr>
            <a:spLocks noGrp="1"/>
          </p:cNvSpPr>
          <p:nvPr>
            <p:ph type="subTitle" idx="1"/>
          </p:nvPr>
        </p:nvSpPr>
        <p:spPr>
          <a:xfrm>
            <a:off x="150607" y="1021977"/>
            <a:ext cx="10628555" cy="5701552"/>
          </a:xfrm>
        </p:spPr>
        <p:txBody>
          <a:bodyPr>
            <a:normAutofit/>
          </a:bodyPr>
          <a:lstStyle/>
          <a:p>
            <a:pPr algn="just"/>
            <a:r>
              <a:rPr lang="es-ES" sz="1600" b="1" dirty="0" smtClean="0"/>
              <a:t>Nombre Civil: </a:t>
            </a:r>
            <a:r>
              <a:rPr lang="es-ES" sz="1600" dirty="0" smtClean="0"/>
              <a:t>Aurelio</a:t>
            </a:r>
            <a:endParaRPr lang="es-ES" sz="1600" dirty="0" smtClean="0"/>
          </a:p>
          <a:p>
            <a:pPr algn="just"/>
            <a:r>
              <a:rPr lang="es-ES" sz="1600" b="1" dirty="0" smtClean="0"/>
              <a:t>Fecha Nacimiento: </a:t>
            </a:r>
            <a:r>
              <a:rPr lang="es-ES" sz="1600" dirty="0" smtClean="0"/>
              <a:t>02.09.1914</a:t>
            </a:r>
            <a:endParaRPr lang="es-ES" sz="1600" dirty="0" smtClean="0"/>
          </a:p>
          <a:p>
            <a:pPr algn="just"/>
            <a:r>
              <a:rPr lang="es-ES" sz="1600" b="1" dirty="0" smtClean="0"/>
              <a:t>Lugar Nacimiento: </a:t>
            </a:r>
            <a:r>
              <a:rPr lang="es-ES" sz="1600" dirty="0" err="1" smtClean="0"/>
              <a:t>Pueyo</a:t>
            </a:r>
            <a:r>
              <a:rPr lang="es-ES" sz="1600" dirty="0" smtClean="0"/>
              <a:t> de </a:t>
            </a:r>
            <a:r>
              <a:rPr lang="es-ES" sz="1600" dirty="0" err="1" smtClean="0"/>
              <a:t>Marguillén</a:t>
            </a:r>
            <a:r>
              <a:rPr lang="es-ES" sz="1600" dirty="0" smtClean="0"/>
              <a:t> (Huesca)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09.08.1936</a:t>
            </a:r>
            <a:endParaRPr lang="es-ES" sz="1600" dirty="0" smtClean="0"/>
          </a:p>
          <a:p>
            <a:pPr algn="just"/>
            <a:r>
              <a:rPr lang="es-ES" sz="1600" b="1" dirty="0" smtClean="0"/>
              <a:t>Lugar Asesinato: </a:t>
            </a:r>
            <a:r>
              <a:rPr lang="es-ES" sz="1600" dirty="0" smtClean="0"/>
              <a:t>El </a:t>
            </a:r>
            <a:r>
              <a:rPr lang="es-ES" sz="1600" dirty="0" err="1" smtClean="0"/>
              <a:t>Pueyo</a:t>
            </a:r>
            <a:r>
              <a:rPr lang="es-ES" sz="1600" dirty="0" smtClean="0"/>
              <a:t> – Barbastro (Barcelona)</a:t>
            </a:r>
            <a:endParaRPr lang="es-ES" sz="1600" dirty="0" smtClean="0"/>
          </a:p>
          <a:p>
            <a:pPr algn="just"/>
            <a:r>
              <a:rPr lang="es-ES" sz="1600" b="1" dirty="0" smtClean="0"/>
              <a:t>Orden: </a:t>
            </a:r>
            <a:r>
              <a:rPr lang="es-ES" sz="1600" dirty="0" smtClean="0"/>
              <a:t> Religioso Profeso Orden San Benito (Benedictino)</a:t>
            </a:r>
            <a:endParaRPr lang="es-ES" sz="1600" dirty="0" smtClean="0"/>
          </a:p>
          <a:p>
            <a:pPr algn="just"/>
            <a:r>
              <a:rPr lang="es-ES" sz="1600" b="1" dirty="0" smtClean="0"/>
              <a:t>Datos Biográficos Resumidos:</a:t>
            </a:r>
            <a:endParaRPr lang="es-ES" sz="1600" b="1" dirty="0" smtClean="0"/>
          </a:p>
          <a:p>
            <a:pPr algn="just"/>
            <a:r>
              <a:rPr lang="es-ES" sz="1600" dirty="0"/>
              <a:t>Recibió en El </a:t>
            </a:r>
            <a:r>
              <a:rPr lang="es-ES" sz="1600" dirty="0" err="1"/>
              <a:t>Pueyo</a:t>
            </a:r>
            <a:r>
              <a:rPr lang="es-ES" sz="1600" dirty="0"/>
              <a:t> el hábito monástico el 12 de octubre de 1929, emitiendo los votos temporales, un año después, el 15 de octubre de 1930. De esta última celebración, recuerda el P. Ríos: “… que un buen grupo de seminaristas subieron al Monasterio para asistir y servir en la Misa, de los cuales no pocos murieron ejecutados</a:t>
            </a:r>
            <a:r>
              <a:rPr lang="es-ES" sz="1600" dirty="0" smtClean="0"/>
              <a:t>”. </a:t>
            </a:r>
            <a:endParaRPr lang="es-ES" sz="1600" dirty="0" smtClean="0"/>
          </a:p>
          <a:p>
            <a:pPr algn="just"/>
            <a:r>
              <a:rPr lang="es-ES" sz="1600" dirty="0"/>
              <a:t>Y el 11 de julio de 1936, pocos días antes de estallar la contienda española, se hacía presente en El </a:t>
            </a:r>
            <a:r>
              <a:rPr lang="es-ES" sz="1600" dirty="0" err="1"/>
              <a:t>Pueyo</a:t>
            </a:r>
            <a:r>
              <a:rPr lang="es-ES" sz="1600" dirty="0"/>
              <a:t>, el Obispo de Barbastro, beato Florentino Asensio, acompañado de algunos sacerdotes, para asistir a la profesión solemne de D. Aurelio</a:t>
            </a:r>
            <a:r>
              <a:rPr lang="es-ES" sz="1600" dirty="0" smtClean="0"/>
              <a:t>.</a:t>
            </a:r>
            <a:endParaRPr lang="es-ES" sz="1600" dirty="0" smtClean="0"/>
          </a:p>
          <a:p>
            <a:pPr algn="just"/>
            <a:r>
              <a:rPr lang="es-ES" sz="1600" dirty="0"/>
              <a:t>Es difícil condensar la figura de este joven monje. Ya de niño es descrito como “de gran vivacidad, alegre y muy estudioso. Muy pronto se complace en la traducción de los clásicos, pues además tenía una especial capacidad para retenerlos en la memoria.”</a:t>
            </a:r>
            <a:endParaRPr lang="es-ES" sz="1600" dirty="0"/>
          </a:p>
          <a:p>
            <a:pPr algn="just"/>
            <a:r>
              <a:rPr lang="es-ES" sz="1600" dirty="0"/>
              <a:t>Pero nos llama más la atención cómo durante su Noviciado, muy joven aún, realiza interesantísimos apuntes de ascética y mística.</a:t>
            </a:r>
            <a:endParaRPr lang="es-ES" sz="1600" dirty="0"/>
          </a:p>
          <a:p>
            <a:pPr algn="just"/>
            <a:endParaRPr lang="es-ES" sz="1600" dirty="0"/>
          </a:p>
          <a:p>
            <a:pPr algn="just"/>
            <a:endParaRPr lang="es-ES" sz="1600" dirty="0"/>
          </a:p>
          <a:p>
            <a:pPr algn="just"/>
            <a:endParaRPr lang="es-ES" sz="1600" dirty="0"/>
          </a:p>
        </p:txBody>
      </p:sp>
      <p:pic>
        <p:nvPicPr>
          <p:cNvPr id="4" name="Imagen 3"/>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289800" y="1634490"/>
            <a:ext cx="1290320" cy="170053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24405" y="272509"/>
            <a:ext cx="9043595" cy="641891"/>
          </a:xfrm>
        </p:spPr>
        <p:txBody>
          <a:bodyPr>
            <a:normAutofit/>
          </a:bodyPr>
          <a:lstStyle/>
          <a:p>
            <a:r>
              <a:rPr lang="es-ES" sz="3600" dirty="0" smtClean="0"/>
              <a:t>AURELIO BOIX COSIALS</a:t>
            </a:r>
            <a:endParaRPr lang="es-ES" sz="3600" dirty="0"/>
          </a:p>
        </p:txBody>
      </p:sp>
      <p:sp>
        <p:nvSpPr>
          <p:cNvPr id="5" name="Subtítulo 4"/>
          <p:cNvSpPr>
            <a:spLocks noGrp="1"/>
          </p:cNvSpPr>
          <p:nvPr>
            <p:ph type="subTitle" idx="1"/>
          </p:nvPr>
        </p:nvSpPr>
        <p:spPr>
          <a:xfrm>
            <a:off x="268941" y="1129553"/>
            <a:ext cx="10531737" cy="5475642"/>
          </a:xfrm>
        </p:spPr>
        <p:txBody>
          <a:bodyPr>
            <a:normAutofit/>
          </a:bodyPr>
          <a:lstStyle/>
          <a:p>
            <a:pPr algn="just"/>
            <a:r>
              <a:rPr lang="es-ES" sz="1600" dirty="0"/>
              <a:t>Pacífico y jovial, comenzó su trabajo intelectual con verdadera vocación. Por ello, fue enviado a Roma a cursar los estudios de Filosofía en el Pontificio Ateneo benedictino de San Anselmo. Nos quedan de él muchos escritos, así como una abundante correspondencia. Tradujo del latín la obra de </a:t>
            </a:r>
            <a:r>
              <a:rPr lang="es-ES" sz="1600" dirty="0" err="1"/>
              <a:t>Dom</a:t>
            </a:r>
            <a:r>
              <a:rPr lang="es-ES" sz="1600" dirty="0"/>
              <a:t> Mauro </a:t>
            </a:r>
            <a:r>
              <a:rPr lang="es-ES" sz="1600" dirty="0" err="1"/>
              <a:t>Wolter</a:t>
            </a:r>
            <a:r>
              <a:rPr lang="es-ES" sz="1600" dirty="0"/>
              <a:t>, “La Vida Monástica”, editada posteriormente</a:t>
            </a:r>
            <a:r>
              <a:rPr lang="es-ES" sz="1600" dirty="0" smtClean="0"/>
              <a:t>.</a:t>
            </a:r>
            <a:endParaRPr lang="es-ES" sz="1600" dirty="0" smtClean="0"/>
          </a:p>
          <a:p>
            <a:pPr algn="just"/>
            <a:endParaRPr lang="es-ES" sz="1600" dirty="0"/>
          </a:p>
          <a:p>
            <a:pPr algn="just"/>
            <a:endParaRPr lang="es-ES" sz="1600" dirty="0" smtClean="0"/>
          </a:p>
          <a:p>
            <a:pPr algn="just"/>
            <a:endParaRPr lang="es-ES" sz="1600" dirty="0"/>
          </a:p>
          <a:p>
            <a:pPr algn="just"/>
            <a:endParaRPr lang="es-ES" sz="1600" dirty="0"/>
          </a:p>
        </p:txBody>
      </p:sp>
      <p:pic>
        <p:nvPicPr>
          <p:cNvPr id="6" name="Imagen 5"/>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787640" y="2193925"/>
            <a:ext cx="1237615" cy="16287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26297"/>
            <a:ext cx="9144000" cy="620376"/>
          </a:xfrm>
        </p:spPr>
        <p:txBody>
          <a:bodyPr>
            <a:normAutofit/>
          </a:bodyPr>
          <a:lstStyle/>
          <a:p>
            <a:r>
              <a:rPr lang="es-ES" sz="3600" dirty="0" smtClean="0"/>
              <a:t>AURELIO BOIX COSIALS</a:t>
            </a:r>
            <a:endParaRPr lang="es-ES" sz="3600" dirty="0">
              <a:latin typeface="+mn-lt"/>
            </a:endParaRPr>
          </a:p>
        </p:txBody>
      </p:sp>
      <p:sp>
        <p:nvSpPr>
          <p:cNvPr id="5" name="Subtítulo 4"/>
          <p:cNvSpPr>
            <a:spLocks noGrp="1"/>
          </p:cNvSpPr>
          <p:nvPr>
            <p:ph type="subTitle" idx="1"/>
          </p:nvPr>
        </p:nvSpPr>
        <p:spPr>
          <a:xfrm>
            <a:off x="118333" y="946673"/>
            <a:ext cx="10660829" cy="5712311"/>
          </a:xfrm>
        </p:spPr>
        <p:txBody>
          <a:bodyPr>
            <a:normAutofit fontScale="92500" lnSpcReduction="20000"/>
          </a:bodyPr>
          <a:lstStyle/>
          <a:p>
            <a:pPr algn="just"/>
            <a:r>
              <a:rPr lang="es-ES" sz="1700" b="1" dirty="0" smtClean="0"/>
              <a:t>Datos Biográficos Extendidos:</a:t>
            </a:r>
            <a:endParaRPr lang="es-ES" sz="1700" b="1" dirty="0" smtClean="0"/>
          </a:p>
          <a:p>
            <a:pPr algn="just"/>
            <a:r>
              <a:rPr lang="es-ES" sz="1700" b="1" dirty="0" smtClean="0"/>
              <a:t>Martirio:</a:t>
            </a:r>
            <a:endParaRPr lang="es-ES" sz="1700" b="1" dirty="0" smtClean="0"/>
          </a:p>
          <a:p>
            <a:pPr algn="just"/>
            <a:r>
              <a:rPr lang="es-ES" sz="1700" dirty="0"/>
              <a:t>Es el único monje del que nos han quedado escritos realizados en la prisión, de gran valor, porque testifican su ideal martirial, su amor a Cristo, hecho vida entre los monjes. Hasta nosotros, han llegado varias cartas, fechadas el 9 de agosto de 1936, dirigidas a sus familiares, a sus profesores en Roma y a algunos monjes amigos, condiscípulos suyos en San Anselmo. De todas ellas transcribiremos únicamente, la que dirigió a sus padres y a su hermano Joaquín. A través de la misma podremos apreciar la reciedumbre y madurez cristianas de nuestro joven benedictino.</a:t>
            </a:r>
            <a:endParaRPr lang="es-ES" sz="1700" dirty="0"/>
          </a:p>
          <a:p>
            <a:pPr algn="just"/>
            <a:r>
              <a:rPr lang="es-ES" sz="1700" dirty="0"/>
              <a:t>Aurelio, con los 21 años por cumplir, fue conducido a la muerte, atado, como todos, las manos a la espalda y codo con codo con el P. Raimundo </a:t>
            </a:r>
            <a:r>
              <a:rPr lang="es-ES" sz="1700" dirty="0" err="1"/>
              <a:t>Lladós</a:t>
            </a:r>
            <a:r>
              <a:rPr lang="es-ES" sz="1700" dirty="0"/>
              <a:t>, su confesor. ¡Podemos imaginarnos a ambos comunicándose el fervor y ofreciendo sus hermosas vidas a Cristo</a:t>
            </a:r>
            <a:r>
              <a:rPr lang="es-ES" sz="1700" dirty="0" smtClean="0"/>
              <a:t>!</a:t>
            </a:r>
            <a:endParaRPr lang="es-ES" sz="1700" dirty="0" smtClean="0"/>
          </a:p>
          <a:p>
            <a:r>
              <a:rPr lang="es-ES" sz="1700" i="1" dirty="0" smtClean="0"/>
              <a:t>Carta a sus padres y a su hermano Joaquín</a:t>
            </a:r>
            <a:endParaRPr lang="es-ES" sz="1700" dirty="0" smtClean="0"/>
          </a:p>
          <a:p>
            <a:r>
              <a:rPr lang="es-ES" sz="1700" i="1" dirty="0" smtClean="0"/>
              <a:t>“</a:t>
            </a:r>
            <a:r>
              <a:rPr lang="es-ES" sz="1700" i="1" dirty="0" err="1" smtClean="0"/>
              <a:t>Pax</a:t>
            </a:r>
            <a:r>
              <a:rPr lang="es-ES" sz="1700" i="1" dirty="0" smtClean="0"/>
              <a:t>.</a:t>
            </a:r>
            <a:endParaRPr lang="es-ES" sz="1700" dirty="0" smtClean="0"/>
          </a:p>
          <a:p>
            <a:pPr algn="just"/>
            <a:r>
              <a:rPr lang="es-ES" sz="1700" i="1" dirty="0" smtClean="0"/>
              <a:t>A mis queridos padres y hermano desde el convento de Padres Escolapios de Barbastro, a 9 de agosto de 1936. </a:t>
            </a:r>
            <a:endParaRPr lang="es-ES" sz="1700" i="1" dirty="0" smtClean="0"/>
          </a:p>
          <a:p>
            <a:pPr algn="just"/>
            <a:r>
              <a:rPr lang="es-ES" sz="1700" i="1" dirty="0" smtClean="0"/>
              <a:t>Padre, madre y hermano de mi corazón: Si esta mi carta llega a sus manos, el portador de la misma les enterará de todo el proceso: yo me limito a unas líneas. Hace 18 días que estamos casi lodos los del </a:t>
            </a:r>
            <a:r>
              <a:rPr lang="es-ES" sz="1700" i="1" dirty="0" err="1" smtClean="0"/>
              <a:t>Pueyo</a:t>
            </a:r>
            <a:r>
              <a:rPr lang="es-ES" sz="1700" i="1" dirty="0" smtClean="0"/>
              <a:t> detenidos en esta prisión. A pesar de las garantías que se nos dan, como medida de prevención, quiero dedicar unas palabras a los seres que me son más caros.</a:t>
            </a:r>
            <a:endParaRPr lang="es-ES" sz="1700" dirty="0" smtClean="0"/>
          </a:p>
          <a:p>
            <a:pPr algn="just"/>
            <a:r>
              <a:rPr lang="es-ES" sz="1700" i="1" dirty="0" smtClean="0"/>
              <a:t>En noches anteriores se han fusilado unas 60 personas: entre ellas, muchos curas, algunos religiosos, tres canónigos, y esta noche pasada, al Sr. Obispo.</a:t>
            </a:r>
            <a:endParaRPr lang="es-ES" sz="1700" dirty="0" smtClean="0"/>
          </a:p>
          <a:p>
            <a:pPr algn="just"/>
            <a:r>
              <a:rPr lang="es-ES" sz="1700" i="1" dirty="0" smtClean="0"/>
              <a:t>Conservo hasta el presente toda la serenidad de mi carácter: más aún, miro con simpatía el trance que se me acerca: considero una gracia especialísima, dar mi vida en holocausto por una causa tan sagrada, por el único delito de ser religioso. Si Dios tiene a bien considerarme digno de tan gran merced, alégrense también </a:t>
            </a:r>
            <a:r>
              <a:rPr lang="es-ES" sz="1700" i="1" dirty="0" err="1" smtClean="0"/>
              <a:t>Vdes</a:t>
            </a:r>
            <a:r>
              <a:rPr lang="es-ES" sz="1700" i="1" dirty="0" smtClean="0"/>
              <a:t>., mis amadísimos padres y hermano, que a </a:t>
            </a:r>
            <a:r>
              <a:rPr lang="es-ES" sz="1700" i="1" dirty="0" err="1" smtClean="0"/>
              <a:t>Vdes</a:t>
            </a:r>
            <a:r>
              <a:rPr lang="es-ES" sz="1700" i="1" dirty="0" smtClean="0"/>
              <a:t>., les cabe la gloria de tener un hijo y hermano mártir de su fe.</a:t>
            </a:r>
            <a:endParaRPr lang="es-ES" sz="1700" dirty="0" smtClean="0"/>
          </a:p>
          <a:p>
            <a:pPr algn="just"/>
            <a:r>
              <a:rPr lang="es-ES" sz="1700" i="1" dirty="0" smtClean="0"/>
              <a:t>La única pena que tengo, humanamente hablando, es de no poder darles mi último beso. No les olvido y me atormenta el pensar las inquietudes que </a:t>
            </a:r>
            <a:r>
              <a:rPr lang="es-ES" sz="1700" i="1" dirty="0" err="1" smtClean="0"/>
              <a:t>Vdes</a:t>
            </a:r>
            <a:r>
              <a:rPr lang="es-ES" sz="1700" i="1" dirty="0" smtClean="0"/>
              <a:t>. sufren por mí. Ánimo, mis amadísimos padres y hermano, al lado de su aflicción surgirá siempre la gloria de las causas que motivaron mi muerte. Rueguen por mí, voy a mejor vida.</a:t>
            </a:r>
            <a:endParaRPr lang="es-ES" sz="1700" dirty="0" smtClean="0"/>
          </a:p>
          <a:p>
            <a:pPr algn="just"/>
            <a:endParaRPr lang="es-ES" sz="1600" dirty="0" smtClean="0"/>
          </a:p>
          <a:p>
            <a:pPr algn="just"/>
            <a:endParaRPr lang="es-ES" sz="1600" dirty="0"/>
          </a:p>
          <a:p>
            <a:pPr algn="just"/>
            <a:endParaRPr lang="es-ES" sz="1600" dirty="0"/>
          </a:p>
        </p:txBody>
      </p:sp>
      <p:pic>
        <p:nvPicPr>
          <p:cNvPr id="6" name="Imagen 5"/>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034848" y="2863589"/>
            <a:ext cx="824865" cy="11303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90843"/>
            <a:ext cx="9144000" cy="674164"/>
          </a:xfrm>
        </p:spPr>
        <p:txBody>
          <a:bodyPr>
            <a:normAutofit/>
          </a:bodyPr>
          <a:lstStyle/>
          <a:p>
            <a:r>
              <a:rPr lang="es-ES" sz="3600" dirty="0" smtClean="0"/>
              <a:t>AURELIO BOIX COSIALS</a:t>
            </a:r>
            <a:endParaRPr lang="es-ES" sz="3600" dirty="0"/>
          </a:p>
        </p:txBody>
      </p:sp>
      <p:sp>
        <p:nvSpPr>
          <p:cNvPr id="5" name="Subtítulo 4"/>
          <p:cNvSpPr>
            <a:spLocks noGrp="1"/>
          </p:cNvSpPr>
          <p:nvPr>
            <p:ph type="subTitle" idx="1"/>
          </p:nvPr>
        </p:nvSpPr>
        <p:spPr>
          <a:xfrm>
            <a:off x="204395" y="1065007"/>
            <a:ext cx="10463605" cy="5550946"/>
          </a:xfrm>
        </p:spPr>
        <p:txBody>
          <a:bodyPr>
            <a:normAutofit/>
          </a:bodyPr>
          <a:lstStyle/>
          <a:p>
            <a:pPr algn="just"/>
            <a:r>
              <a:rPr lang="es-ES" sz="1600" i="1" dirty="0"/>
              <a:t>Madre idolatrada: Yo me alegro sólo al pensar la dignidad a que Dios quiere elevarla, haciéndola madre de un mártir. Esta es la mejor garantía de que los dos hemos de ser eternamente felices. Al recuerdo de mi muerte acompañará siempre esta gran idea: “Un hijo muerto, pero mártir de la religión”. Que Dios no pueda imputarme más crimen que el que los hombres me imputan: ser discípulo de Cristo. ¡Madre mía muy querida, adiós, adiós… hasta la eternidad. Qué feliz soy!</a:t>
            </a:r>
            <a:endParaRPr lang="es-ES" sz="1600" dirty="0"/>
          </a:p>
          <a:p>
            <a:pPr algn="just"/>
            <a:r>
              <a:rPr lang="es-ES" sz="1600" i="1" dirty="0"/>
              <a:t>Hermano mío muy caro: En poco tiempo  ¡Qué dos gracias tan señaladas me concede mi buen Dios! ¡La profesión holocausto absoluto…  el martirio, unión decisiva a mi Amor! ¿No soy mi ser privilegiado? Esto es lo más íntimo que tengo que comunicarte. Las cartas adjuntas, al extranjero, envíalas con una relación extensa de mi prisión, etc… ya le pongo bien clara la dirección: certifícalas.</a:t>
            </a:r>
            <a:endParaRPr lang="es-ES" sz="1600" dirty="0"/>
          </a:p>
          <a:p>
            <a:pPr algn="just"/>
            <a:r>
              <a:rPr lang="es-ES" sz="1600" i="1" dirty="0"/>
              <a:t>El último beso, mi hermano, el más efusivo.</a:t>
            </a:r>
            <a:endParaRPr lang="es-ES" sz="1600" dirty="0"/>
          </a:p>
          <a:p>
            <a:pPr algn="just"/>
            <a:r>
              <a:rPr lang="es-ES" sz="1600" i="1" dirty="0"/>
              <a:t>Mi despedida postrera la familia, son unas palabras de felicitación tanto para mí como para </a:t>
            </a:r>
            <a:r>
              <a:rPr lang="es-ES" sz="1600" i="1" dirty="0" err="1"/>
              <a:t>Vdes</a:t>
            </a:r>
            <a:r>
              <a:rPr lang="es-ES" sz="1600" i="1" dirty="0"/>
              <a:t>.</a:t>
            </a:r>
            <a:endParaRPr lang="es-ES" sz="1600" dirty="0"/>
          </a:p>
          <a:p>
            <a:pPr algn="just"/>
            <a:r>
              <a:rPr lang="es-ES" sz="1600" i="1" dirty="0"/>
              <a:t>Que Dios proteja siempre la familia que ahora agracia con un favor tan señalado.</a:t>
            </a:r>
            <a:endParaRPr lang="es-ES" sz="1600" dirty="0"/>
          </a:p>
          <a:p>
            <a:pPr algn="just"/>
            <a:r>
              <a:rPr lang="es-ES" sz="1600" i="1" dirty="0"/>
              <a:t>Su hijo que les ama con amor eterno.</a:t>
            </a:r>
            <a:endParaRPr lang="es-ES" sz="1600" dirty="0"/>
          </a:p>
          <a:p>
            <a:pPr algn="just"/>
            <a:r>
              <a:rPr lang="es-ES" sz="1600" i="1" dirty="0"/>
              <a:t>Aurelio Ángel.</a:t>
            </a:r>
            <a:endParaRPr lang="es-ES" sz="1600" dirty="0"/>
          </a:p>
          <a:p>
            <a:pPr algn="just"/>
            <a:endParaRPr lang="es-ES" sz="1600" dirty="0"/>
          </a:p>
        </p:txBody>
      </p:sp>
      <p:pic>
        <p:nvPicPr>
          <p:cNvPr id="6" name="Imagen 5"/>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8752840" y="3084830"/>
            <a:ext cx="1068070" cy="14795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75012" y="412358"/>
            <a:ext cx="8979049" cy="566588"/>
          </a:xfrm>
        </p:spPr>
        <p:txBody>
          <a:bodyPr>
            <a:normAutofit fontScale="90000"/>
          </a:bodyPr>
          <a:lstStyle/>
          <a:p>
            <a:r>
              <a:rPr lang="es-ES" sz="3600" dirty="0" smtClean="0"/>
              <a:t>AURELIO BOIX COSIALS</a:t>
            </a:r>
            <a:endParaRPr lang="es-ES" sz="3600" dirty="0"/>
          </a:p>
        </p:txBody>
      </p:sp>
      <p:sp>
        <p:nvSpPr>
          <p:cNvPr id="5" name="Subtítulo 4"/>
          <p:cNvSpPr>
            <a:spLocks noGrp="1"/>
          </p:cNvSpPr>
          <p:nvPr>
            <p:ph type="subTitle" idx="1"/>
          </p:nvPr>
        </p:nvSpPr>
        <p:spPr>
          <a:xfrm>
            <a:off x="236668" y="978945"/>
            <a:ext cx="10338099" cy="5561703"/>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Mausoleo de los Mártires en el Monasterio de El </a:t>
            </a:r>
            <a:r>
              <a:rPr lang="es-ES" sz="1600" dirty="0" err="1" smtClean="0"/>
              <a:t>Pueyo</a:t>
            </a:r>
            <a:r>
              <a:rPr lang="es-ES" sz="1600" dirty="0" smtClean="0"/>
              <a:t> (Barbastro – Huesa)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09 de agoto </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i="1" dirty="0"/>
              <a:t>FUENTE: </a:t>
            </a:r>
            <a:r>
              <a:rPr lang="es-ES" sz="1600" b="1" i="1" u="sng" dirty="0">
                <a:hlinkClick r:id="rId1"/>
              </a:rPr>
              <a:t>https://monasteriodelpueyo.org/dom-aurelio-boix-cosials/</a:t>
            </a:r>
            <a:endParaRPr lang="es-ES" sz="1600" dirty="0"/>
          </a:p>
          <a:p>
            <a:pPr algn="just"/>
            <a:endParaRPr lang="es-ES" sz="1600" b="1" dirty="0"/>
          </a:p>
        </p:txBody>
      </p:sp>
      <p:pic>
        <p:nvPicPr>
          <p:cNvPr id="6" name="Imagen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8525" y="1749425"/>
            <a:ext cx="1153795" cy="1554480"/>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5535</Words>
  <Application>WPS Presentation</Application>
  <PresentationFormat>Panorámica</PresentationFormat>
  <Paragraphs>69</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SimSun</vt:lpstr>
      <vt:lpstr>Wingdings</vt:lpstr>
      <vt:lpstr>Calibri Light</vt:lpstr>
      <vt:lpstr>Calibri</vt:lpstr>
      <vt:lpstr>Microsoft YaHei</vt:lpstr>
      <vt:lpstr>Arial Unicode MS</vt:lpstr>
      <vt:lpstr>Tema de Office</vt:lpstr>
      <vt:lpstr>AURELIO BOIX COSIALS</vt:lpstr>
      <vt:lpstr>AURELIO BOIX COSIALS</vt:lpstr>
      <vt:lpstr>AURELIO BOIX COSIALS</vt:lpstr>
      <vt:lpstr>AURELIO BOIX COSIALS</vt:lpstr>
      <vt:lpstr>AURELIO BOIX COSIALS</vt:lpstr>
    </vt:vector>
  </TitlesOfParts>
  <Company>Sescam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AURELIO BOIX COSIALS</dc:title>
  <dc:creator>Maria Pilar Pascual Albalate</dc:creator>
  <cp:lastModifiedBy>Beatriz</cp:lastModifiedBy>
  <cp:revision>5</cp:revision>
  <dcterms:created xsi:type="dcterms:W3CDTF">2023-07-12T08:03:00Z</dcterms:created>
  <dcterms:modified xsi:type="dcterms:W3CDTF">2023-09-09T09:13:36Z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E206FBA5ADDF49A3B3DE242530EFD52E_12</vt:lpwstr>
  </property>
  <property fmtid="{D5CDD505-2E9C-101B-9397-08002B2CF9AE}" pid="3" name="KSOProductBuildVer">
    <vt:lpwstr>3082-12.2.0.13201</vt:lpwstr>
  </property>
</Properties>
</file>