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47DBC322-7587-4D77-A66B-AEDE5A38FC9E}"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CC2CD3F-AAFC-4BA8-BE30-4F20D2E26881}"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47DBC322-7587-4D77-A66B-AEDE5A38FC9E}"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CC2CD3F-AAFC-4BA8-BE30-4F20D2E26881}"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47DBC322-7587-4D77-A66B-AEDE5A38FC9E}"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CC2CD3F-AAFC-4BA8-BE30-4F20D2E26881}"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47DBC322-7587-4D77-A66B-AEDE5A38FC9E}"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CC2CD3F-AAFC-4BA8-BE30-4F20D2E26881}"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47DBC322-7587-4D77-A66B-AEDE5A38FC9E}"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CC2CD3F-AAFC-4BA8-BE30-4F20D2E26881}"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47DBC322-7587-4D77-A66B-AEDE5A38FC9E}"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CC2CD3F-AAFC-4BA8-BE30-4F20D2E26881}"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47DBC322-7587-4D77-A66B-AEDE5A38FC9E}"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CC2CD3F-AAFC-4BA8-BE30-4F20D2E26881}"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47DBC322-7587-4D77-A66B-AEDE5A38FC9E}"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CC2CD3F-AAFC-4BA8-BE30-4F20D2E26881}"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7DBC322-7587-4D77-A66B-AEDE5A38FC9E}"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ECC2CD3F-AAFC-4BA8-BE30-4F20D2E26881}"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47DBC322-7587-4D77-A66B-AEDE5A38FC9E}"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CC2CD3F-AAFC-4BA8-BE30-4F20D2E26881}"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47DBC322-7587-4D77-A66B-AEDE5A38FC9E}"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CC2CD3F-AAFC-4BA8-BE30-4F20D2E26881}"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DBC322-7587-4D77-A66B-AEDE5A38FC9E}"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C2CD3F-AAFC-4BA8-BE30-4F20D2E26881}"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s://es.catholic.net/op/articulos/37085/pedro-esteban-hernndez-beato.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44870" y="594824"/>
            <a:ext cx="9144000" cy="644891"/>
          </a:xfrm>
        </p:spPr>
        <p:txBody>
          <a:bodyPr>
            <a:normAutofit/>
          </a:bodyPr>
          <a:lstStyle/>
          <a:p>
            <a:r>
              <a:rPr lang="es-ES" sz="3600" dirty="0" smtClean="0"/>
              <a:t>PEDRO ESTEBAN HERNANDEZ</a:t>
            </a:r>
            <a:endParaRPr lang="es-ES" sz="3600" dirty="0"/>
          </a:p>
        </p:txBody>
      </p:sp>
      <p:sp>
        <p:nvSpPr>
          <p:cNvPr id="3" name="Subtítulo 2"/>
          <p:cNvSpPr>
            <a:spLocks noGrp="1"/>
          </p:cNvSpPr>
          <p:nvPr>
            <p:ph type="subTitle" idx="1"/>
          </p:nvPr>
        </p:nvSpPr>
        <p:spPr>
          <a:xfrm>
            <a:off x="228600" y="1318845"/>
            <a:ext cx="10445262" cy="5354517"/>
          </a:xfrm>
        </p:spPr>
        <p:txBody>
          <a:bodyPr>
            <a:normAutofit fontScale="92500" lnSpcReduction="10000"/>
          </a:bodyPr>
          <a:lstStyle/>
          <a:p>
            <a:pPr algn="just"/>
            <a:r>
              <a:rPr lang="es-ES" sz="1700" b="1" dirty="0" smtClean="0"/>
              <a:t>Nombre Civil: </a:t>
            </a:r>
            <a:r>
              <a:rPr lang="es-ES" sz="1700" dirty="0" smtClean="0"/>
              <a:t>Pedro</a:t>
            </a:r>
            <a:endParaRPr lang="es-ES" sz="1700" dirty="0" smtClean="0"/>
          </a:p>
          <a:p>
            <a:pPr algn="just"/>
            <a:r>
              <a:rPr lang="es-ES" sz="1700" b="1" dirty="0" smtClean="0"/>
              <a:t>Fecha Nacimiento: </a:t>
            </a:r>
            <a:r>
              <a:rPr lang="es-ES" sz="1700" dirty="0" smtClean="0"/>
              <a:t>27.06.1869Relio</a:t>
            </a:r>
            <a:endParaRPr lang="es-ES" sz="1700" dirty="0" smtClean="0"/>
          </a:p>
          <a:p>
            <a:pPr algn="just"/>
            <a:r>
              <a:rPr lang="es-ES" sz="1700" b="1" dirty="0" smtClean="0"/>
              <a:t>Lugar Nacimiento: </a:t>
            </a:r>
            <a:r>
              <a:rPr lang="es-ES" sz="1700" dirty="0" err="1" smtClean="0"/>
              <a:t>Hijar</a:t>
            </a:r>
            <a:r>
              <a:rPr lang="es-ES" sz="1700" dirty="0" smtClean="0"/>
              <a:t> (Teruel)</a:t>
            </a:r>
            <a:endParaRPr lang="es-ES" sz="1700" dirty="0" smtClean="0"/>
          </a:p>
          <a:p>
            <a:pPr algn="just"/>
            <a:r>
              <a:rPr lang="es-ES" sz="1700" b="1" dirty="0" smtClean="0"/>
              <a:t>Sexo: </a:t>
            </a:r>
            <a:r>
              <a:rPr lang="es-ES" sz="1700" dirty="0" smtClean="0"/>
              <a:t>Varón</a:t>
            </a:r>
            <a:endParaRPr lang="es-ES" sz="1700" dirty="0" smtClean="0"/>
          </a:p>
          <a:p>
            <a:pPr algn="just"/>
            <a:r>
              <a:rPr lang="es-ES" sz="1700" b="1" dirty="0" smtClean="0"/>
              <a:t>Fecha Asesinato: </a:t>
            </a:r>
            <a:r>
              <a:rPr lang="es-ES" sz="1700" dirty="0" smtClean="0"/>
              <a:t>01.09.1936</a:t>
            </a:r>
            <a:endParaRPr lang="es-ES" sz="1700" dirty="0" smtClean="0"/>
          </a:p>
          <a:p>
            <a:pPr algn="just"/>
            <a:r>
              <a:rPr lang="es-ES" sz="1700" b="1" dirty="0" smtClean="0"/>
              <a:t>Lugar Asesinato: </a:t>
            </a:r>
            <a:r>
              <a:rPr lang="es-ES" sz="1700" dirty="0" smtClean="0"/>
              <a:t>“Mas de los </a:t>
            </a:r>
            <a:r>
              <a:rPr lang="es-ES" sz="1700" dirty="0" err="1" smtClean="0"/>
              <a:t>Sidricos</a:t>
            </a:r>
            <a:r>
              <a:rPr lang="es-ES" sz="1700" dirty="0" smtClean="0"/>
              <a:t>” </a:t>
            </a:r>
            <a:r>
              <a:rPr lang="es-ES" sz="1700" dirty="0" err="1" smtClean="0"/>
              <a:t>Hijar</a:t>
            </a:r>
            <a:r>
              <a:rPr lang="es-ES" sz="1700" dirty="0" smtClean="0"/>
              <a:t> (Teruel)</a:t>
            </a:r>
            <a:endParaRPr lang="es-ES" sz="1700" dirty="0" smtClean="0"/>
          </a:p>
          <a:p>
            <a:pPr algn="just"/>
            <a:r>
              <a:rPr lang="es-ES" sz="1700" b="1" dirty="0" smtClean="0"/>
              <a:t>Orden: </a:t>
            </a:r>
            <a:r>
              <a:rPr lang="es-ES" sz="1700" dirty="0" smtClean="0"/>
              <a:t>Religioso de la Orden de la </a:t>
            </a:r>
            <a:r>
              <a:rPr lang="es-ES" sz="1700" dirty="0" err="1" smtClean="0"/>
              <a:t>Bienvaneturada</a:t>
            </a:r>
            <a:r>
              <a:rPr lang="es-ES" sz="1700" dirty="0" smtClean="0"/>
              <a:t> Virgen de las Mercedes (O de M)</a:t>
            </a:r>
            <a:endParaRPr lang="es-ES" sz="1700" dirty="0" smtClean="0"/>
          </a:p>
          <a:p>
            <a:pPr algn="just"/>
            <a:r>
              <a:rPr lang="es-ES" sz="1700" b="1" dirty="0" smtClean="0"/>
              <a:t>Datos Biográficos Resumidos:</a:t>
            </a:r>
            <a:endParaRPr lang="es-ES" sz="1700" b="1" dirty="0" smtClean="0"/>
          </a:p>
          <a:p>
            <a:pPr algn="just"/>
            <a:r>
              <a:rPr lang="es-ES" sz="1700" dirty="0" smtClean="0"/>
              <a:t>Nombre de los padres: Isidro y María, familia de los </a:t>
            </a:r>
            <a:r>
              <a:rPr lang="es-ES" sz="1700" dirty="0" err="1" smtClean="0"/>
              <a:t>Sidricos</a:t>
            </a:r>
            <a:r>
              <a:rPr lang="es-ES" sz="1700" dirty="0" smtClean="0"/>
              <a:t>, que lo bautizaron al día siguiente.</a:t>
            </a:r>
            <a:endParaRPr lang="es-ES" sz="1700" dirty="0" smtClean="0"/>
          </a:p>
          <a:p>
            <a:pPr algn="just"/>
            <a:r>
              <a:rPr lang="es-ES" sz="1700" dirty="0"/>
              <a:t>Ingresó de veinte años en El Olivar para clérigo, pero, porque le costaban los estudios y se le hacían cuesta arriba los latines, declinó a hermano laico, vistiendo el hábito el 19 de abril de 1890, de manos del padre Pedro José Ferrada, ante el padre Florencio </a:t>
            </a:r>
            <a:r>
              <a:rPr lang="es-ES" sz="1700" dirty="0" err="1"/>
              <a:t>Nualart</a:t>
            </a:r>
            <a:r>
              <a:rPr lang="es-ES" sz="1700" dirty="0"/>
              <a:t>. Profesó los votos temporales el 27 de abril de 1891, ante los padres Ferrada, Ramón Prat y Luís </a:t>
            </a:r>
            <a:r>
              <a:rPr lang="es-ES" sz="1700" dirty="0" err="1"/>
              <a:t>Caputo</a:t>
            </a:r>
            <a:r>
              <a:rPr lang="es-ES" sz="1700" dirty="0"/>
              <a:t>; y los solemnes, el 27 de abril de 1894, ante los padres Luís Prat, Mariano Flores y Domingo </a:t>
            </a:r>
            <a:r>
              <a:rPr lang="es-ES" sz="1700" dirty="0" err="1"/>
              <a:t>Aymeric</a:t>
            </a:r>
            <a:r>
              <a:rPr lang="es-ES" sz="1700" dirty="0"/>
              <a:t>. Fue testigo de la profesión de fray Manuel Gargallo Sancho el 6 de enero de 1905</a:t>
            </a:r>
            <a:r>
              <a:rPr lang="es-ES" sz="1700" dirty="0" smtClean="0"/>
              <a:t>.</a:t>
            </a:r>
            <a:endParaRPr lang="es-ES" sz="1700" dirty="0" smtClean="0"/>
          </a:p>
          <a:p>
            <a:pPr algn="just"/>
            <a:r>
              <a:rPr lang="es-ES" sz="1700" dirty="0"/>
              <a:t>Se dice de fray Pedro que era observante, humilde, obediente, trabajador, puntual en el coro y los actos comunitarios, gustoso de lecturas espirituales, amante de las cosas de la comunidad; que componía gravedad con jovialidad, afabilidad y respeto; que contagiaba alegría a cuantos le trataban.</a:t>
            </a:r>
            <a:br>
              <a:rPr lang="es-ES" sz="1700" dirty="0"/>
            </a:br>
            <a:br>
              <a:rPr lang="es-ES" sz="1700" dirty="0"/>
            </a:br>
            <a:br>
              <a:rPr lang="es-ES" sz="1700" dirty="0"/>
            </a:br>
            <a:endParaRPr lang="es-ES" sz="1700" dirty="0" smtClean="0"/>
          </a:p>
          <a:p>
            <a:pPr algn="just"/>
            <a:endParaRPr lang="es-ES" sz="1600" dirty="0"/>
          </a:p>
        </p:txBody>
      </p:sp>
      <p:pic>
        <p:nvPicPr>
          <p:cNvPr id="4" name="Imagen 3" descr="https://imagenes.catholic.net/imagenes_db/4609bb_pedroestebanh-x200.jpg"/>
          <p:cNvPicPr/>
          <p:nvPr/>
        </p:nvPicPr>
        <p:blipFill>
          <a:blip r:embed="rId1">
            <a:extLst>
              <a:ext uri="{28A0092B-C50C-407E-A947-70E740481C1C}">
                <a14:useLocalDpi xmlns:a14="http://schemas.microsoft.com/office/drawing/2010/main" val="0"/>
              </a:ext>
            </a:extLst>
          </a:blip>
          <a:srcRect/>
          <a:stretch>
            <a:fillRect/>
          </a:stretch>
        </p:blipFill>
        <p:spPr bwMode="auto">
          <a:xfrm>
            <a:off x="8590915" y="1758315"/>
            <a:ext cx="1189990" cy="127444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20716" y="287094"/>
            <a:ext cx="9076592" cy="574552"/>
          </a:xfrm>
        </p:spPr>
        <p:txBody>
          <a:bodyPr>
            <a:normAutofit fontScale="90000"/>
          </a:bodyPr>
          <a:lstStyle/>
          <a:p>
            <a:r>
              <a:rPr lang="es-ES" sz="3600" dirty="0" smtClean="0"/>
              <a:t>PEDRO ESTEBAN HERNANDEZ</a:t>
            </a:r>
            <a:endParaRPr lang="es-ES" sz="3600" dirty="0"/>
          </a:p>
        </p:txBody>
      </p:sp>
      <p:sp>
        <p:nvSpPr>
          <p:cNvPr id="5" name="Subtítulo 4"/>
          <p:cNvSpPr>
            <a:spLocks noGrp="1"/>
          </p:cNvSpPr>
          <p:nvPr>
            <p:ph type="subTitle" idx="1"/>
          </p:nvPr>
        </p:nvSpPr>
        <p:spPr>
          <a:xfrm>
            <a:off x="246185" y="861646"/>
            <a:ext cx="10612315" cy="5802923"/>
          </a:xfrm>
        </p:spPr>
        <p:txBody>
          <a:bodyPr>
            <a:normAutofit lnSpcReduction="10000"/>
          </a:bodyPr>
          <a:lstStyle/>
          <a:p>
            <a:pPr algn="just"/>
            <a:r>
              <a:rPr lang="es-ES" sz="1600" dirty="0"/>
              <a:t>Grande es el elogio. Y merecido por lo que yo, niño, aún percibí de su aura.</a:t>
            </a:r>
            <a:br>
              <a:rPr lang="es-ES" sz="1600" dirty="0"/>
            </a:br>
            <a:r>
              <a:rPr lang="es-ES" sz="1600" dirty="0" smtClean="0"/>
              <a:t>Pero </a:t>
            </a:r>
            <a:r>
              <a:rPr lang="es-ES" sz="1600" dirty="0"/>
              <a:t>la grandeza de fray Pedro se cifra en que supo conjugar lo humano y lo divino, conllevar el ser patrón y amigo, hallar a Dios en los rastrojos y en coro. Porque el suyo fue en un ministerio harto dificultoso, cuarenta y cinco años al frente de la explotación agrícola de El Olivar. Requiere harta sabiduría; cuándo labrar, qué sembrar, cómo coger la sazón; hallar el momento de podar, de segar, de sulfatar, de llevar la oliva a la almazara</a:t>
            </a:r>
            <a:r>
              <a:rPr lang="es-ES" sz="1600" dirty="0" smtClean="0"/>
              <a:t>.</a:t>
            </a:r>
            <a:endParaRPr lang="es-ES" sz="1600" dirty="0" smtClean="0"/>
          </a:p>
          <a:p>
            <a:pPr algn="just"/>
            <a:r>
              <a:rPr lang="es-ES" sz="1600" dirty="0" smtClean="0"/>
              <a:t>De </a:t>
            </a:r>
            <a:r>
              <a:rPr lang="es-ES" sz="1600" dirty="0"/>
              <a:t>su incumbencia eran las caballerías, su adquisición, su reproducción, su rendimiento; experimentando lo que era estar en trance de muerte hasta tres veces en un solo año, 1924. Pues el 2 de mayo le atizó un par de coces un mulo guito; el 27 de agosto se cayó del carro por delante, yendo agarrado a las varas más de cien metros; el 23 de septiembre un auto le espantó la mula, que le pasó por encima sin hacerle daño. Cada suceso era celebrado por la comunidad con himnos de gratitud al Señor y a la Virgen, que tan milagrosamente tutelaban la vida de fray Pedro</a:t>
            </a:r>
            <a:r>
              <a:rPr lang="es-ES" sz="1600" dirty="0" smtClean="0"/>
              <a:t>.</a:t>
            </a:r>
            <a:endParaRPr lang="es-ES" sz="1600" dirty="0" smtClean="0"/>
          </a:p>
          <a:p>
            <a:pPr algn="just"/>
            <a:r>
              <a:rPr lang="es-ES" sz="1600" dirty="0" smtClean="0"/>
              <a:t>Tenía </a:t>
            </a:r>
            <a:r>
              <a:rPr lang="es-ES" sz="1600" dirty="0"/>
              <a:t>particular destreza con los mostos, para elaborar buenos tintos o claretes, esmerar caldos generosos, sacar el mejor vino de celebrar para todas las parroquias de la contornada, mimar la madre de las cubas seculares. Además era hábil levantando paredes, remendando muros, adaptando cuadras</a:t>
            </a:r>
            <a:r>
              <a:rPr lang="es-ES" sz="1600" dirty="0" smtClean="0"/>
              <a:t>.</a:t>
            </a:r>
            <a:endParaRPr lang="es-ES" sz="1600" dirty="0" smtClean="0"/>
          </a:p>
          <a:p>
            <a:pPr algn="just"/>
            <a:r>
              <a:rPr lang="es-ES" sz="1600" dirty="0" smtClean="0"/>
              <a:t>Era </a:t>
            </a:r>
            <a:r>
              <a:rPr lang="es-ES" sz="1600" dirty="0"/>
              <a:t>muy servicial con todos los religiosos, que gustosamente escuchaban sus jugosos coloquios y sus reflexiones espirituales. Su vida íntegra le daba mucha autoridad sobre los jóvenes de la comunidad, que oían con atención sus exhortaciones sobre la santísima Virgen y sobre el cultivo de la pureza</a:t>
            </a:r>
            <a:r>
              <a:rPr lang="es-ES" sz="1600" dirty="0" smtClean="0"/>
              <a:t>.</a:t>
            </a:r>
            <a:endParaRPr lang="es-ES" sz="1600" dirty="0" smtClean="0"/>
          </a:p>
          <a:p>
            <a:pPr algn="just"/>
            <a:r>
              <a:rPr lang="es-ES" sz="1600" dirty="0" smtClean="0"/>
              <a:t>Era </a:t>
            </a:r>
            <a:r>
              <a:rPr lang="es-ES" sz="1600" dirty="0"/>
              <a:t>sumiso a los superiores, que le hallaban imprescindible para el manejo de las fincas, por eso estuvo toda su vida religiosa en El Olivar, saliendo una sola vez, que yo sepa, a Barcelona; mandado por el provincial el 17 de agosto de 1934 para sustituir a fray Benjamín </a:t>
            </a:r>
            <a:r>
              <a:rPr lang="es-ES" sz="1600" dirty="0" err="1"/>
              <a:t>Arnáiz</a:t>
            </a:r>
            <a:r>
              <a:rPr lang="es-ES" sz="1600" dirty="0"/>
              <a:t>, enfermo, y supongo, para que conociera la ciudad</a:t>
            </a:r>
            <a:r>
              <a:rPr lang="es-ES" sz="1600" dirty="0" smtClean="0"/>
              <a:t>.</a:t>
            </a:r>
            <a:endParaRPr lang="es-ES" sz="1600" dirty="0" smtClean="0"/>
          </a:p>
          <a:p>
            <a:pPr algn="just"/>
            <a:r>
              <a:rPr lang="es-ES" sz="1600" dirty="0"/>
              <a:t>Se manejaba divinamente a criados, braceros, segadores, vendimiadores. Claro que siempre era el primero en emprender la labor, y el último en buscar la sombra. Ponía humanidad, recompensaba con generosidad, se prodigaba con los que pasaban estrecheces y les instruía en las verdades de la fe cristiana. Sabía obsequiar un trago de buen vino.</a:t>
            </a:r>
            <a:br>
              <a:rPr lang="es-ES" sz="1600" dirty="0"/>
            </a:br>
            <a:br>
              <a:rPr lang="es-ES" sz="1600" dirty="0"/>
            </a:br>
            <a:endParaRPr lang="es-ES" sz="1600" dirty="0"/>
          </a:p>
        </p:txBody>
      </p:sp>
      <p:pic>
        <p:nvPicPr>
          <p:cNvPr id="6" name="Imagen 5" descr="https://imagenes.catholic.net/imagenes_db/4609bb_pedroestebanh-x200.jpg"/>
          <p:cNvPicPr/>
          <p:nvPr/>
        </p:nvPicPr>
        <p:blipFill>
          <a:blip r:embed="rId1">
            <a:extLst>
              <a:ext uri="{28A0092B-C50C-407E-A947-70E740481C1C}">
                <a14:useLocalDpi xmlns:a14="http://schemas.microsoft.com/office/drawing/2010/main" val="0"/>
              </a:ext>
            </a:extLst>
          </a:blip>
          <a:srcRect/>
          <a:stretch>
            <a:fillRect/>
          </a:stretch>
        </p:blipFill>
        <p:spPr bwMode="auto">
          <a:xfrm>
            <a:off x="10980860" y="2924175"/>
            <a:ext cx="1009650" cy="10096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49670" y="269509"/>
            <a:ext cx="8927123" cy="662475"/>
          </a:xfrm>
        </p:spPr>
        <p:txBody>
          <a:bodyPr>
            <a:normAutofit/>
          </a:bodyPr>
          <a:lstStyle/>
          <a:p>
            <a:r>
              <a:rPr lang="es-ES" sz="3600" dirty="0" smtClean="0"/>
              <a:t>PEDRO ESTEBAN HERNANDEZ</a:t>
            </a:r>
            <a:endParaRPr lang="es-ES" sz="3600" dirty="0"/>
          </a:p>
        </p:txBody>
      </p:sp>
      <p:sp>
        <p:nvSpPr>
          <p:cNvPr id="5" name="Subtítulo 4"/>
          <p:cNvSpPr>
            <a:spLocks noGrp="1"/>
          </p:cNvSpPr>
          <p:nvPr>
            <p:ph type="subTitle" idx="1"/>
          </p:nvPr>
        </p:nvSpPr>
        <p:spPr>
          <a:xfrm>
            <a:off x="281354" y="1186961"/>
            <a:ext cx="10462846" cy="5416062"/>
          </a:xfrm>
        </p:spPr>
        <p:txBody>
          <a:bodyPr>
            <a:normAutofit/>
          </a:bodyPr>
          <a:lstStyle/>
          <a:p>
            <a:pPr algn="just"/>
            <a:r>
              <a:rPr lang="es-ES" sz="1600" dirty="0"/>
              <a:t>Feliz venía realizando su trabajo al servicio de una comunidad que en aquel momento contaba con setenta miembros, cuando se desencadenó la locura de julio de 1936. Si alguno se merecía el martirio -asevera el padre Bienvenido Lahoz- era él; dedicó toda su juventud a Dios, fue muy laborioso, edificante para los seglares que se le acercaban, muy buen fraile; pudo salvarse de la muerte, pero no quiso dejar a fray Antonio Lahoz</a:t>
            </a:r>
            <a:r>
              <a:rPr lang="es-ES" sz="1600" dirty="0" smtClean="0"/>
              <a:t>.</a:t>
            </a:r>
            <a:endParaRPr lang="es-ES" sz="1600" dirty="0" smtClean="0"/>
          </a:p>
          <a:p>
            <a:pPr algn="just"/>
            <a:br>
              <a:rPr lang="es-ES" sz="1600" dirty="0"/>
            </a:br>
            <a:r>
              <a:rPr lang="es-ES" sz="1600" dirty="0"/>
              <a:t> </a:t>
            </a:r>
            <a:endParaRPr lang="es-ES" sz="1600" dirty="0"/>
          </a:p>
          <a:p>
            <a:pPr algn="just"/>
            <a:endParaRPr lang="es-ES" sz="1600" dirty="0"/>
          </a:p>
        </p:txBody>
      </p:sp>
      <p:pic>
        <p:nvPicPr>
          <p:cNvPr id="6" name="Imagen 5" descr="https://imagenes.catholic.net/imagenes_db/4609bb_pedroestebanh-x200.jpg"/>
          <p:cNvPicPr/>
          <p:nvPr/>
        </p:nvPicPr>
        <p:blipFill>
          <a:blip r:embed="rId1">
            <a:extLst>
              <a:ext uri="{28A0092B-C50C-407E-A947-70E740481C1C}">
                <a14:useLocalDpi xmlns:a14="http://schemas.microsoft.com/office/drawing/2010/main" val="0"/>
              </a:ext>
            </a:extLst>
          </a:blip>
          <a:srcRect/>
          <a:stretch>
            <a:fillRect/>
          </a:stretch>
        </p:blipFill>
        <p:spPr bwMode="auto">
          <a:xfrm>
            <a:off x="8776335" y="2786380"/>
            <a:ext cx="1209675" cy="129603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995853" y="331056"/>
            <a:ext cx="8768862" cy="609722"/>
          </a:xfrm>
        </p:spPr>
        <p:txBody>
          <a:bodyPr>
            <a:normAutofit/>
          </a:bodyPr>
          <a:lstStyle/>
          <a:p>
            <a:r>
              <a:rPr lang="es-ES" sz="3600" dirty="0" smtClean="0"/>
              <a:t>PEDRO ESTEBAN HERNANDEZ</a:t>
            </a:r>
            <a:endParaRPr lang="es-ES" sz="3600" dirty="0"/>
          </a:p>
        </p:txBody>
      </p:sp>
      <p:sp>
        <p:nvSpPr>
          <p:cNvPr id="5" name="Subtítulo 4"/>
          <p:cNvSpPr>
            <a:spLocks noGrp="1"/>
          </p:cNvSpPr>
          <p:nvPr>
            <p:ph type="subTitle" idx="1"/>
          </p:nvPr>
        </p:nvSpPr>
        <p:spPr>
          <a:xfrm>
            <a:off x="228600" y="940778"/>
            <a:ext cx="10536115" cy="5741376"/>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fontAlgn="base"/>
            <a:r>
              <a:rPr lang="es-ES" sz="1600" b="1" dirty="0" smtClean="0"/>
              <a:t>Martirio de Fray Pedro Esteban Hernández y de Fray Antonio Lahoz </a:t>
            </a:r>
            <a:r>
              <a:rPr lang="es-ES" sz="1600" b="1" dirty="0" err="1" smtClean="0"/>
              <a:t>Gan</a:t>
            </a:r>
            <a:endParaRPr lang="es-ES" sz="1600" dirty="0" smtClean="0"/>
          </a:p>
          <a:p>
            <a:pPr algn="just" fontAlgn="base"/>
            <a:r>
              <a:rPr lang="es-ES" sz="1600" dirty="0" smtClean="0"/>
              <a:t>Fray Pedro y fray Antonio fueron de los últimos en abandonar El Olivar, saliendo con el grupo del padre Francisco Gargallo. Estando emboscados en la </a:t>
            </a:r>
            <a:r>
              <a:rPr lang="es-ES" sz="1600" dirty="0" err="1" smtClean="0"/>
              <a:t>Codoñera</a:t>
            </a:r>
            <a:r>
              <a:rPr lang="es-ES" sz="1600" dirty="0" smtClean="0"/>
              <a:t>, el padre Comendador les autorizó para irse para su pueblo, </a:t>
            </a:r>
            <a:r>
              <a:rPr lang="es-ES" sz="1600" dirty="0" err="1" smtClean="0"/>
              <a:t>Híjar</a:t>
            </a:r>
            <a:r>
              <a:rPr lang="es-ES" sz="1600" dirty="0" smtClean="0"/>
              <a:t>, el 5 de agosto. Pasando por el Tormagal, comieron algo, obsequiados por los molineros; a media tarde pasaron por </a:t>
            </a:r>
            <a:r>
              <a:rPr lang="es-ES" sz="1600" dirty="0" err="1" smtClean="0"/>
              <a:t>Crivillén</a:t>
            </a:r>
            <a:r>
              <a:rPr lang="es-ES" sz="1600" dirty="0" smtClean="0"/>
              <a:t> declinando la merienda que les ofrecieron, porque iban deprisa, pasaron por la era de Manuela </a:t>
            </a:r>
            <a:r>
              <a:rPr lang="es-ES" sz="1600" dirty="0" err="1" smtClean="0"/>
              <a:t>Estopañán</a:t>
            </a:r>
            <a:r>
              <a:rPr lang="es-ES" sz="1600" dirty="0" smtClean="0"/>
              <a:t> para despedirse, fray Antonio le regaló un rosario hecho de huesos de oliva. Iban tristes y se despidieron llorando. A primera hora de la noche llegaron a los Mases de </a:t>
            </a:r>
            <a:r>
              <a:rPr lang="es-ES" sz="1600" dirty="0" err="1" smtClean="0"/>
              <a:t>Crivillén</a:t>
            </a:r>
            <a:r>
              <a:rPr lang="es-ES" sz="1600" dirty="0" smtClean="0"/>
              <a:t> encontrándose con el grupo del padre Gargallo, pero tomaron otro rumbo. Tras algunas jornadas de andar por los montes, llegaron al mas de Burillo, dándose a conocer; pidieron comida y rogaron que avisaran a sus familias. Dijeron que habían salido del convento porque los querían matar.</a:t>
            </a:r>
            <a:endParaRPr lang="es-ES" sz="1600" dirty="0" smtClean="0"/>
          </a:p>
          <a:p>
            <a:pPr algn="just" fontAlgn="base"/>
            <a:r>
              <a:rPr lang="es-ES" sz="1600" dirty="0" smtClean="0"/>
              <a:t> Enterados los familiares de fray Pedro, vino su resobrino Pascual Lázaro Esteban para trasladarlos al mas familiar, La </a:t>
            </a:r>
            <a:r>
              <a:rPr lang="es-ES" sz="1600" dirty="0" err="1" smtClean="0"/>
              <a:t>Chumilla</a:t>
            </a:r>
            <a:r>
              <a:rPr lang="es-ES" sz="1600" dirty="0" smtClean="0"/>
              <a:t>, aposentándose en una caseta de campo. La familia les traía víveres; ellos leían sus libritos de devoción, rezaban el rosario, y sin recatarse conversaban con los campesinos y aún les ayudaban en las tareas del campo. Lo tenían claro: </a:t>
            </a:r>
            <a:r>
              <a:rPr lang="es-ES" sz="1600" i="1" dirty="0" smtClean="0"/>
              <a:t>Venimos a cumplir la voluntad de Dios, y a venga lo que Dios quiera. Estamos dispuestos a recibir el martirio.</a:t>
            </a:r>
            <a:endParaRPr lang="es-ES" sz="1600" dirty="0" smtClean="0"/>
          </a:p>
          <a:p>
            <a:pPr algn="just" fontAlgn="base"/>
            <a:r>
              <a:rPr lang="es-ES" sz="1600" dirty="0" smtClean="0"/>
              <a:t>La familia y otros vecinos, mirando por su salvación, intentaron organizar su </a:t>
            </a:r>
            <a:r>
              <a:rPr lang="es-ES" sz="1600" dirty="0" err="1" smtClean="0"/>
              <a:t>huída</a:t>
            </a:r>
            <a:r>
              <a:rPr lang="es-ES" sz="1600" dirty="0" smtClean="0"/>
              <a:t> a la zona nacional y hasta anduvieron un trecho los dos frailes, pero se volvieron porque era de cobardes huir de la muerte, y porque </a:t>
            </a:r>
            <a:r>
              <a:rPr lang="es-ES" sz="1600" i="1" dirty="0" smtClean="0"/>
              <a:t>es muy grande y muy glorioso ser mártires</a:t>
            </a:r>
            <a:r>
              <a:rPr lang="es-ES" sz="1600" dirty="0" smtClean="0"/>
              <a:t>. La verdad es que fray Antonio andaba muy mal, por anciano y desmejorado, y fray Pedro desistió de dejarlo solo.</a:t>
            </a:r>
            <a:endParaRPr lang="es-ES" sz="1600" dirty="0" smtClean="0"/>
          </a:p>
          <a:p>
            <a:pPr algn="just"/>
            <a:r>
              <a:rPr lang="es-ES" sz="1600" dirty="0" smtClean="0"/>
              <a:t>Una noche de primeros de septiembre, sobre las cero horas, llegaron Luís Pina y cuatro milicianos, conducidos por el chofer José Beltrán, que se mantuvo al margen. </a:t>
            </a:r>
            <a:endParaRPr lang="es-ES" sz="1600" dirty="0" smtClean="0"/>
          </a:p>
          <a:p>
            <a:pPr algn="just"/>
            <a:endParaRPr lang="es-ES" sz="1600" dirty="0"/>
          </a:p>
        </p:txBody>
      </p:sp>
      <p:pic>
        <p:nvPicPr>
          <p:cNvPr id="6" name="Imagen 5" descr="https://imagenes.catholic.net/imagenes_db/4609bb_pedroestebanh-x200.jpg"/>
          <p:cNvPicPr/>
          <p:nvPr/>
        </p:nvPicPr>
        <p:blipFill>
          <a:blip r:embed="rId1">
            <a:extLst>
              <a:ext uri="{28A0092B-C50C-407E-A947-70E740481C1C}">
                <a14:useLocalDpi xmlns:a14="http://schemas.microsoft.com/office/drawing/2010/main" val="0"/>
              </a:ext>
            </a:extLst>
          </a:blip>
          <a:srcRect/>
          <a:stretch>
            <a:fillRect/>
          </a:stretch>
        </p:blipFill>
        <p:spPr bwMode="auto">
          <a:xfrm>
            <a:off x="10980860" y="2924175"/>
            <a:ext cx="1009650" cy="10096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84838" y="366225"/>
            <a:ext cx="8883162" cy="574552"/>
          </a:xfrm>
        </p:spPr>
        <p:txBody>
          <a:bodyPr>
            <a:normAutofit fontScale="90000"/>
          </a:bodyPr>
          <a:lstStyle/>
          <a:p>
            <a:r>
              <a:rPr lang="es-ES" sz="3600" dirty="0" smtClean="0"/>
              <a:t>PEDRO ESTEBAN HERNANDEZ</a:t>
            </a:r>
            <a:endParaRPr lang="es-ES" sz="3600" dirty="0"/>
          </a:p>
        </p:txBody>
      </p:sp>
      <p:sp>
        <p:nvSpPr>
          <p:cNvPr id="5" name="Subtítulo 4"/>
          <p:cNvSpPr>
            <a:spLocks noGrp="1"/>
          </p:cNvSpPr>
          <p:nvPr>
            <p:ph type="subTitle" idx="1"/>
          </p:nvPr>
        </p:nvSpPr>
        <p:spPr>
          <a:xfrm>
            <a:off x="228600" y="940777"/>
            <a:ext cx="10439400" cy="5635869"/>
          </a:xfrm>
        </p:spPr>
        <p:txBody>
          <a:bodyPr>
            <a:normAutofit/>
          </a:bodyPr>
          <a:lstStyle/>
          <a:p>
            <a:pPr algn="just" fontAlgn="base"/>
            <a:r>
              <a:rPr lang="es-ES" sz="1600" dirty="0" smtClean="0"/>
              <a:t>Uno de los asesinos abrió la puerta y vio delante a fray Pedro que le ofreció el pecho, diciendo </a:t>
            </a:r>
            <a:r>
              <a:rPr lang="es-ES" sz="1600" i="1" dirty="0" smtClean="0"/>
              <a:t>no tengo miedo, ¡viva Cristo rey!</a:t>
            </a:r>
            <a:r>
              <a:rPr lang="es-ES" sz="1600" dirty="0" smtClean="0"/>
              <a:t> Fray Antonio estaba a su lado. </a:t>
            </a:r>
            <a:r>
              <a:rPr lang="es-ES" sz="1600" i="1" dirty="0" smtClean="0"/>
              <a:t>Sacaron a los dos hermanos fuera de la choza </a:t>
            </a:r>
            <a:r>
              <a:rPr lang="es-ES" sz="1600" dirty="0" smtClean="0"/>
              <a:t>–especifica el atestado-</a:t>
            </a:r>
            <a:r>
              <a:rPr lang="es-ES" sz="1600" i="1" dirty="0" smtClean="0"/>
              <a:t> les hicieron una descarga y dejando a la víctima allí regresaron al pueblo</a:t>
            </a:r>
            <a:r>
              <a:rPr lang="es-ES" sz="1600" dirty="0" smtClean="0"/>
              <a:t>. Luís Pina se jactaría luego ante sus compinches: </a:t>
            </a:r>
            <a:r>
              <a:rPr lang="es-ES" sz="1600" i="1" dirty="0" smtClean="0"/>
              <a:t>Chicos, ayer matamos a dos frailes, y al primer tiro que le tiré a uno se le saltaron todas las tripas.</a:t>
            </a:r>
            <a:endParaRPr lang="es-ES" sz="1600" dirty="0" smtClean="0"/>
          </a:p>
          <a:p>
            <a:pPr algn="just" fontAlgn="base"/>
            <a:r>
              <a:rPr lang="es-ES" sz="1600" dirty="0" smtClean="0"/>
              <a:t>Antonio Montañés y El Alpargatero, traídos por Beltrán, al día siguiente los enterraron. Pasó luego un vecino, vio la tierra reciente del hoyo en que fueron sepultados y un charco de sangre aún fresca, con la que escribió en el dintel del mas: </a:t>
            </a:r>
            <a:r>
              <a:rPr lang="es-ES" sz="1600" i="1" dirty="0" smtClean="0"/>
              <a:t>Aquí han</a:t>
            </a:r>
            <a:r>
              <a:rPr lang="es-ES" sz="1600" dirty="0" smtClean="0"/>
              <a:t> </a:t>
            </a:r>
            <a:r>
              <a:rPr lang="es-ES" sz="1600" i="1" dirty="0" smtClean="0"/>
              <a:t>caído dos mártires</a:t>
            </a:r>
            <a:r>
              <a:rPr lang="es-ES" sz="1600" dirty="0" smtClean="0"/>
              <a:t>.</a:t>
            </a:r>
            <a:endParaRPr lang="es-ES" sz="1600" dirty="0" smtClean="0"/>
          </a:p>
          <a:p>
            <a:pPr algn="just" fontAlgn="base"/>
            <a:r>
              <a:rPr lang="es-ES" sz="1600" dirty="0" smtClean="0"/>
              <a:t>El 25 de noviembre de 1938 fueron exhumados los cadáveres y, por Alloza y </a:t>
            </a:r>
            <a:r>
              <a:rPr lang="es-ES" sz="1600" dirty="0" err="1" smtClean="0"/>
              <a:t>Crivillén</a:t>
            </a:r>
            <a:r>
              <a:rPr lang="es-ES" sz="1600" dirty="0" smtClean="0"/>
              <a:t>, los llevaron a El Olivar, donde el 28, al medio día, fueron sepultados. Unas cien personas vieron los esqueletos que se conservaban enteros con la piel pegada a los huesos y las ropas mostrando los agujeros de las balas.</a:t>
            </a:r>
            <a:endParaRPr lang="es-ES" sz="1600" dirty="0" smtClean="0"/>
          </a:p>
          <a:p>
            <a:pPr algn="just" fontAlgn="base"/>
            <a:r>
              <a:rPr lang="es-ES" sz="1600" dirty="0" smtClean="0"/>
              <a:t>Ahí están, al pie de su Virgen, retando, invitando.</a:t>
            </a:r>
            <a:endParaRPr lang="es-ES" sz="1600" dirty="0" smtClean="0"/>
          </a:p>
          <a:p>
            <a:pPr algn="just"/>
            <a:endParaRPr lang="es-ES" sz="1600" dirty="0" smtClean="0"/>
          </a:p>
          <a:p>
            <a:pPr algn="just"/>
            <a:endParaRPr lang="es-ES" sz="1600" dirty="0"/>
          </a:p>
        </p:txBody>
      </p:sp>
      <p:pic>
        <p:nvPicPr>
          <p:cNvPr id="6" name="Imagen 5" descr="https://imagenes.catholic.net/imagenes_db/4609bb_pedroestebanh-x200.jpg"/>
          <p:cNvPicPr/>
          <p:nvPr/>
        </p:nvPicPr>
        <p:blipFill>
          <a:blip r:embed="rId1">
            <a:extLst>
              <a:ext uri="{28A0092B-C50C-407E-A947-70E740481C1C}">
                <a14:useLocalDpi xmlns:a14="http://schemas.microsoft.com/office/drawing/2010/main" val="0"/>
              </a:ext>
            </a:extLst>
          </a:blip>
          <a:srcRect/>
          <a:stretch>
            <a:fillRect/>
          </a:stretch>
        </p:blipFill>
        <p:spPr bwMode="auto">
          <a:xfrm>
            <a:off x="10980860" y="2924175"/>
            <a:ext cx="1009650" cy="10096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28800" y="357433"/>
            <a:ext cx="8953500" cy="653683"/>
          </a:xfrm>
        </p:spPr>
        <p:txBody>
          <a:bodyPr>
            <a:normAutofit/>
          </a:bodyPr>
          <a:lstStyle/>
          <a:p>
            <a:r>
              <a:rPr lang="es-ES" sz="3600" dirty="0" smtClean="0"/>
              <a:t>PEDRO ESTEBAN HERNANDEZ</a:t>
            </a:r>
            <a:endParaRPr lang="es-ES" sz="3600" dirty="0"/>
          </a:p>
        </p:txBody>
      </p:sp>
      <p:sp>
        <p:nvSpPr>
          <p:cNvPr id="5" name="Subtítulo 4"/>
          <p:cNvSpPr>
            <a:spLocks noGrp="1"/>
          </p:cNvSpPr>
          <p:nvPr>
            <p:ph type="subTitle" idx="1"/>
          </p:nvPr>
        </p:nvSpPr>
        <p:spPr>
          <a:xfrm>
            <a:off x="149469" y="1011115"/>
            <a:ext cx="10632831" cy="5477607"/>
          </a:xfrm>
        </p:spPr>
        <p:txBody>
          <a:bodyPr>
            <a:normAutofit/>
          </a:bodyPr>
          <a:lstStyle/>
          <a:p>
            <a:pPr algn="just"/>
            <a:r>
              <a:rPr lang="es-ES" sz="1600" b="1" dirty="0"/>
              <a:t>¿En qué lugar reposan sus restos mortales?</a:t>
            </a:r>
            <a:endParaRPr lang="es-ES" sz="1600" b="1" dirty="0"/>
          </a:p>
          <a:p>
            <a:pPr algn="just"/>
            <a:r>
              <a:rPr lang="es-ES" sz="1600" dirty="0"/>
              <a:t>En El Olivar </a:t>
            </a:r>
            <a:endParaRPr lang="es-ES" sz="1600" dirty="0"/>
          </a:p>
          <a:p>
            <a:pPr algn="just"/>
            <a:r>
              <a:rPr lang="es-ES" sz="1600" b="1" dirty="0"/>
              <a:t>¿En qué fecha fue </a:t>
            </a:r>
            <a:r>
              <a:rPr lang="es-ES" sz="1600" b="1" dirty="0" err="1"/>
              <a:t>Beeatificado</a:t>
            </a:r>
            <a:r>
              <a:rPr lang="es-ES" sz="1600" b="1" dirty="0"/>
              <a:t>?</a:t>
            </a:r>
            <a:endParaRPr lang="es-ES" sz="1600" b="1" dirty="0"/>
          </a:p>
          <a:p>
            <a:pPr algn="just"/>
            <a:r>
              <a:rPr lang="es-ES" sz="1600" dirty="0"/>
              <a:t>El 13 de octubre de 2013, en Tarragona</a:t>
            </a:r>
            <a:endParaRPr lang="es-ES" sz="1600" dirty="0"/>
          </a:p>
          <a:p>
            <a:pPr algn="just"/>
            <a:r>
              <a:rPr lang="es-ES" sz="1600" b="1" dirty="0"/>
              <a:t>¿En qué fecha fue Canonizado?</a:t>
            </a:r>
            <a:endParaRPr lang="es-ES" sz="1600" b="1" dirty="0"/>
          </a:p>
          <a:p>
            <a:pPr algn="just"/>
            <a:r>
              <a:rPr lang="es-ES" sz="1600" dirty="0"/>
              <a:t>Aún no está Canonizado</a:t>
            </a:r>
            <a:endParaRPr lang="es-ES" sz="1600" dirty="0"/>
          </a:p>
          <a:p>
            <a:pPr algn="just"/>
            <a:r>
              <a:rPr lang="es-ES" sz="1600" b="1" dirty="0"/>
              <a:t>Fiesta Canónica:</a:t>
            </a:r>
            <a:endParaRPr lang="es-ES" sz="1600" b="1" dirty="0"/>
          </a:p>
          <a:p>
            <a:pPr algn="just"/>
            <a:r>
              <a:rPr lang="es-ES" sz="1600" dirty="0"/>
              <a:t>01 de septiembre</a:t>
            </a:r>
            <a:endParaRPr lang="es-ES" sz="1600" dirty="0"/>
          </a:p>
          <a:p>
            <a:pPr algn="just"/>
            <a:r>
              <a:rPr lang="es-ES" sz="1600" dirty="0"/>
              <a:t>06 de noviembre, Festividad de los Beatos Mártires durante la Persecución Religiosa en el siglo XX</a:t>
            </a:r>
            <a:endParaRPr lang="es-ES" sz="1600" dirty="0"/>
          </a:p>
          <a:p>
            <a:pPr algn="just"/>
            <a:r>
              <a:rPr lang="es-ES" sz="1600" b="1" dirty="0"/>
              <a:t>Fuente</a:t>
            </a:r>
            <a:r>
              <a:rPr lang="es-ES" sz="1600" b="1" dirty="0" smtClean="0"/>
              <a:t>:</a:t>
            </a:r>
            <a:endParaRPr lang="es-ES" sz="1600" b="1" dirty="0" smtClean="0"/>
          </a:p>
          <a:p>
            <a:pPr algn="just"/>
            <a:r>
              <a:rPr lang="es-ES" sz="1600" b="1" dirty="0" smtClean="0">
                <a:hlinkClick r:id="rId1"/>
              </a:rPr>
              <a:t>https://es.catholic.net/op/articulos/37085/pedro-esteban-hernndez-beato.html</a:t>
            </a:r>
            <a:endParaRPr lang="es-ES" sz="1600" b="1" dirty="0" smtClean="0"/>
          </a:p>
          <a:p>
            <a:pPr algn="just"/>
            <a:endParaRPr lang="es-ES" sz="1600" b="1" dirty="0"/>
          </a:p>
          <a:p>
            <a:endParaRPr lang="es-ES" sz="1600" dirty="0"/>
          </a:p>
        </p:txBody>
      </p:sp>
      <p:pic>
        <p:nvPicPr>
          <p:cNvPr id="6" name="Imagen 5" descr="https://imagenes.catholic.net/imagenes_db/4609bb_pedroestebanh-x200.jpg"/>
          <p:cNvPicPr/>
          <p:nvPr/>
        </p:nvPicPr>
        <p:blipFill>
          <a:blip r:embed="rId2">
            <a:extLst>
              <a:ext uri="{28A0092B-C50C-407E-A947-70E740481C1C}">
                <a14:useLocalDpi xmlns:a14="http://schemas.microsoft.com/office/drawing/2010/main" val="0"/>
              </a:ext>
            </a:extLst>
          </a:blip>
          <a:srcRect/>
          <a:stretch>
            <a:fillRect/>
          </a:stretch>
        </p:blipFill>
        <p:spPr bwMode="auto">
          <a:xfrm>
            <a:off x="8458835" y="1843405"/>
            <a:ext cx="1178560" cy="125349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7668</Words>
  <Application>WPS Presentation</Application>
  <PresentationFormat>Panorámica</PresentationFormat>
  <Paragraphs>66</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SimSun</vt:lpstr>
      <vt:lpstr>Wingdings</vt:lpstr>
      <vt:lpstr>Calibri Light</vt:lpstr>
      <vt:lpstr>Calibri</vt:lpstr>
      <vt:lpstr>Microsoft YaHei</vt:lpstr>
      <vt:lpstr>Arial Unicode MS</vt:lpstr>
      <vt:lpstr>Tema de Office</vt:lpstr>
      <vt:lpstr>PEDRO ESTEBAN HERNANDEZ</vt:lpstr>
      <vt:lpstr>PEDRO ESTEBAN HERNANDEZ</vt:lpstr>
      <vt:lpstr>PEDRO ESTEBAN HERNANDEZ</vt:lpstr>
      <vt:lpstr>PEDRO ESTEBAN HERNANDEZ</vt:lpstr>
      <vt:lpstr>PEDRO ESTEBAN HERNANDEZ</vt:lpstr>
      <vt:lpstr>PEDRO ESTEBAN HERNANDEZ</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PEDRO ESTEBAN HERNANDEZ</dc:title>
  <dc:creator>Usuario</dc:creator>
  <cp:lastModifiedBy>Beatriz</cp:lastModifiedBy>
  <cp:revision>4</cp:revision>
  <dcterms:created xsi:type="dcterms:W3CDTF">2023-07-04T16:55:00Z</dcterms:created>
  <dcterms:modified xsi:type="dcterms:W3CDTF">2023-09-15T17:51:34Z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A070C5DFFA8D474A9D70A99F5168F8A8_12</vt:lpwstr>
  </property>
  <property fmtid="{D5CDD505-2E9C-101B-9397-08002B2CF9AE}" pid="3" name="KSOProductBuildVer">
    <vt:lpwstr>3082-12.2.0.13215</vt:lpwstr>
  </property>
</Properties>
</file>