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2D23DABF-6101-4970-A9E9-62F566D81E56}"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380AC39-EF49-4C16-AE19-19015E5E3330}"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2D23DABF-6101-4970-A9E9-62F566D81E56}"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380AC39-EF49-4C16-AE19-19015E5E3330}"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2D23DABF-6101-4970-A9E9-62F566D81E56}"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380AC39-EF49-4C16-AE19-19015E5E3330}"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2D23DABF-6101-4970-A9E9-62F566D81E56}"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380AC39-EF49-4C16-AE19-19015E5E3330}"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2D23DABF-6101-4970-A9E9-62F566D81E56}"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380AC39-EF49-4C16-AE19-19015E5E3330}"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2D23DABF-6101-4970-A9E9-62F566D81E56}"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380AC39-EF49-4C16-AE19-19015E5E3330}"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2D23DABF-6101-4970-A9E9-62F566D81E56}"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B380AC39-EF49-4C16-AE19-19015E5E3330}"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2D23DABF-6101-4970-A9E9-62F566D81E56}"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B380AC39-EF49-4C16-AE19-19015E5E3330}"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D23DABF-6101-4970-A9E9-62F566D81E56}"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B380AC39-EF49-4C16-AE19-19015E5E3330}"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2D23DABF-6101-4970-A9E9-62F566D81E56}"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380AC39-EF49-4C16-AE19-19015E5E3330}"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2D23DABF-6101-4970-A9E9-62F566D81E56}"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380AC39-EF49-4C16-AE19-19015E5E3330}"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23DABF-6101-4970-A9E9-62F566D81E56}"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80AC39-EF49-4C16-AE19-19015E5E3330}"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jpeg"/><Relationship Id="rId3" Type="http://schemas.openxmlformats.org/officeDocument/2006/relationships/hyperlink" Target="https://www.religionenlibertad.com/blog/54949/valle-los-caidos-basilica-los-martires3.html" TargetMode="External"/><Relationship Id="rId2" Type="http://schemas.openxmlformats.org/officeDocument/2006/relationships/hyperlink" Target="http://www.forumlibertas.com/" TargetMode="External"/><Relationship Id="rId1" Type="http://schemas.openxmlformats.org/officeDocument/2006/relationships/hyperlink" Target="http://www.catholic.net/Lasalle.org/sallep.net/religionenliberta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498109"/>
            <a:ext cx="9059008" cy="609722"/>
          </a:xfrm>
        </p:spPr>
        <p:txBody>
          <a:bodyPr>
            <a:normAutofit/>
          </a:bodyPr>
          <a:lstStyle/>
          <a:p>
            <a:r>
              <a:rPr lang="es-ES" sz="3600" dirty="0" smtClean="0"/>
              <a:t>MIGUEL SOLAS DEL VAL</a:t>
            </a:r>
            <a:endParaRPr lang="es-ES" sz="3600" dirty="0"/>
          </a:p>
        </p:txBody>
      </p:sp>
      <p:sp>
        <p:nvSpPr>
          <p:cNvPr id="3" name="Subtítulo 2"/>
          <p:cNvSpPr>
            <a:spLocks noGrp="1"/>
          </p:cNvSpPr>
          <p:nvPr>
            <p:ph type="subTitle" idx="1"/>
          </p:nvPr>
        </p:nvSpPr>
        <p:spPr>
          <a:xfrm>
            <a:off x="211015" y="1186961"/>
            <a:ext cx="10594731" cy="5477607"/>
          </a:xfrm>
        </p:spPr>
        <p:txBody>
          <a:bodyPr>
            <a:normAutofit/>
          </a:bodyPr>
          <a:lstStyle/>
          <a:p>
            <a:pPr algn="just"/>
            <a:r>
              <a:rPr lang="es-ES" sz="1600" b="1" dirty="0" smtClean="0"/>
              <a:t>Nombre Civil: </a:t>
            </a:r>
            <a:r>
              <a:rPr lang="es-ES" sz="1600" dirty="0" smtClean="0"/>
              <a:t>Miguel</a:t>
            </a:r>
            <a:endParaRPr lang="es-ES" sz="1600" dirty="0" smtClean="0"/>
          </a:p>
          <a:p>
            <a:pPr algn="just"/>
            <a:r>
              <a:rPr lang="es-ES" sz="1600" b="1" dirty="0" smtClean="0"/>
              <a:t>Fecha Nacimiento: </a:t>
            </a:r>
            <a:r>
              <a:rPr lang="es-ES" sz="1600" dirty="0" smtClean="0"/>
              <a:t>08.05.1890</a:t>
            </a:r>
            <a:endParaRPr lang="es-ES" sz="1600" dirty="0" smtClean="0"/>
          </a:p>
          <a:p>
            <a:pPr algn="just"/>
            <a:r>
              <a:rPr lang="es-ES" sz="1600" b="1" dirty="0" smtClean="0"/>
              <a:t>Lugar Nacimiento: </a:t>
            </a:r>
            <a:r>
              <a:rPr lang="es-ES" sz="1600" dirty="0" err="1" smtClean="0"/>
              <a:t>Briviesca</a:t>
            </a:r>
            <a:r>
              <a:rPr lang="es-ES" sz="1600" dirty="0" smtClean="0"/>
              <a:t> (Burgos)</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Asesinato: </a:t>
            </a:r>
            <a:r>
              <a:rPr lang="es-ES" sz="1600" dirty="0" smtClean="0"/>
              <a:t>30.07.1936</a:t>
            </a:r>
            <a:endParaRPr lang="es-ES" sz="1600" dirty="0" smtClean="0"/>
          </a:p>
          <a:p>
            <a:pPr algn="just"/>
            <a:r>
              <a:rPr lang="es-ES" sz="1600" b="1" dirty="0" smtClean="0"/>
              <a:t>Lugar Asesinato: </a:t>
            </a:r>
            <a:r>
              <a:rPr lang="es-ES" sz="1600" dirty="0" smtClean="0"/>
              <a:t>Casa de Campo de Madrid</a:t>
            </a:r>
            <a:endParaRPr lang="es-ES" sz="1600" dirty="0" smtClean="0"/>
          </a:p>
          <a:p>
            <a:pPr algn="just"/>
            <a:r>
              <a:rPr lang="es-ES" sz="1600" b="1" dirty="0" smtClean="0"/>
              <a:t>Orden: </a:t>
            </a:r>
            <a:r>
              <a:rPr lang="es-ES" sz="1600" dirty="0" smtClean="0"/>
              <a:t>Religioso del Instituto de los Hermanos Escuelas Cristianas La Salle (SFC)</a:t>
            </a:r>
            <a:endParaRPr lang="es-ES" sz="1600" dirty="0" smtClean="0"/>
          </a:p>
          <a:p>
            <a:pPr algn="just"/>
            <a:r>
              <a:rPr lang="es-ES" sz="1600" b="1" dirty="0" smtClean="0"/>
              <a:t>Datos Biográficos Resumidos: </a:t>
            </a:r>
            <a:endParaRPr lang="es-ES" sz="1600" b="1" dirty="0" smtClean="0"/>
          </a:p>
          <a:p>
            <a:pPr algn="just"/>
            <a:r>
              <a:rPr lang="es-ES" sz="1600" dirty="0"/>
              <a:t>Ingresó en el Noviciado Menor de Bujedo en 1903. Emitió los primeros votos el 31 de agosto de 1909, en Bujedo. Hizo la profesión perpetua en Valladolid, el 10 de agosto de 1919. Durante 17 años dio clase en diversos centros llegando a ser excelente pedagogo y sabio profesor, admirado por los alumnos y también por los profesores que en los exámenes oficiales calificaban a los alumnos preparados por él</a:t>
            </a:r>
            <a:r>
              <a:rPr lang="es-ES" sz="1600" dirty="0" smtClean="0"/>
              <a:t>.</a:t>
            </a:r>
            <a:endParaRPr lang="es-ES" sz="1600" dirty="0" smtClean="0"/>
          </a:p>
          <a:p>
            <a:pPr algn="just"/>
            <a:r>
              <a:rPr lang="es-ES" sz="1600" dirty="0" smtClean="0"/>
              <a:t>Los diez últimos años de su vida estuvo en la Procuraduría, como encargado de preparar los libros que se empleaban en las escuelas. Algunas de sus obras, hechas en todo o en parte por el mismo son Lecciones de Dibujo, Ciencias Físicas y Naturales, diversos Libros de Lectura, etc. Aparte de esto, cuido la edición de obras famosas, como Aritmética demostrada y Curso superior de Aritmética.</a:t>
            </a:r>
            <a:endParaRPr lang="es-ES" sz="1600" dirty="0" smtClean="0"/>
          </a:p>
          <a:p>
            <a:pPr algn="just"/>
            <a:r>
              <a:rPr lang="es-ES" sz="1600" dirty="0" smtClean="0"/>
              <a:t>Contaba con 46 años cuando fue martirizado.</a:t>
            </a:r>
            <a:endParaRPr lang="es-ES" sz="1600" dirty="0"/>
          </a:p>
        </p:txBody>
      </p:sp>
      <p:pic>
        <p:nvPicPr>
          <p:cNvPr id="4" name="Imagen 3" descr="https://es.catholic.net/catholic_db/imagenes_db/santoral/anselmosolas.jpg"/>
          <p:cNvPicPr/>
          <p:nvPr/>
        </p:nvPicPr>
        <p:blipFill>
          <a:blip r:embed="rId1">
            <a:extLst>
              <a:ext uri="{28A0092B-C50C-407E-A947-70E740481C1C}">
                <a14:useLocalDpi xmlns:a14="http://schemas.microsoft.com/office/drawing/2010/main" val="0"/>
              </a:ext>
            </a:extLst>
          </a:blip>
          <a:srcRect/>
          <a:stretch>
            <a:fillRect/>
          </a:stretch>
        </p:blipFill>
        <p:spPr bwMode="auto">
          <a:xfrm>
            <a:off x="8128635" y="1394460"/>
            <a:ext cx="1238250" cy="176466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348640"/>
            <a:ext cx="9144000" cy="539383"/>
          </a:xfrm>
        </p:spPr>
        <p:txBody>
          <a:bodyPr>
            <a:noAutofit/>
          </a:bodyPr>
          <a:lstStyle/>
          <a:p>
            <a:r>
              <a:rPr lang="es-ES" sz="3600" dirty="0" smtClean="0"/>
              <a:t>MIGUEL SOLAS DEL VAL</a:t>
            </a:r>
            <a:endParaRPr lang="es-ES" sz="3600" dirty="0"/>
          </a:p>
        </p:txBody>
      </p:sp>
      <p:sp>
        <p:nvSpPr>
          <p:cNvPr id="5" name="Subtítulo 4"/>
          <p:cNvSpPr>
            <a:spLocks noGrp="1"/>
          </p:cNvSpPr>
          <p:nvPr>
            <p:ph type="subTitle" idx="1"/>
          </p:nvPr>
        </p:nvSpPr>
        <p:spPr>
          <a:xfrm>
            <a:off x="237391" y="888023"/>
            <a:ext cx="10656277" cy="5706208"/>
          </a:xfrm>
        </p:spPr>
        <p:txBody>
          <a:bodyPr>
            <a:normAutofit/>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sz="1600" dirty="0"/>
              <a:t>Jorge López </a:t>
            </a:r>
            <a:r>
              <a:rPr lang="es-ES" sz="1600" dirty="0" err="1"/>
              <a:t>Teulón</a:t>
            </a:r>
            <a:r>
              <a:rPr lang="es-ES" sz="1600" dirty="0"/>
              <a:t> relata así lo sucedido a estos Hermanos de las Escuelas Cristianas: “La Procuraduría era la Casa que editaba los libros de texto Bruño, empleados en las escuelas de los Hermanos en España, se encontraba en la madrileña </a:t>
            </a:r>
            <a:r>
              <a:rPr lang="es-ES" sz="1600" b="1" dirty="0"/>
              <a:t>calle de Velázquez</a:t>
            </a:r>
            <a:r>
              <a:rPr lang="es-ES" sz="1600" dirty="0"/>
              <a:t>. El 30 de julio </a:t>
            </a:r>
            <a:r>
              <a:rPr lang="es-ES" sz="1600" b="1" dirty="0"/>
              <a:t>un grupo de milicianos comunistas</a:t>
            </a:r>
            <a:r>
              <a:rPr lang="es-ES" sz="1600" dirty="0"/>
              <a:t> se presentaron en la casa. Reunidos todos en el recibidor, los sometieron a un interrogatorio, </a:t>
            </a:r>
            <a:r>
              <a:rPr lang="es-ES" sz="1600" b="1" dirty="0"/>
              <a:t>preguntando por las armas, el dinero, las actividades, las personas</a:t>
            </a:r>
            <a:r>
              <a:rPr lang="es-ES" sz="1600" dirty="0"/>
              <a:t>… El Hno. Director del Asilo Sagrado Corazón, otra casa de Madrid, estaba accidentalmente en la Procuraduría, esperando una visita. Cuando vio la situación optó por retirarse discretamente. Pero </a:t>
            </a:r>
            <a:r>
              <a:rPr lang="es-ES" sz="1600" b="1" dirty="0"/>
              <a:t>otros dos Hermanos de la Escuela de Santa Susana</a:t>
            </a:r>
            <a:r>
              <a:rPr lang="es-ES" sz="1600" dirty="0"/>
              <a:t>, dirigida también por Hermanos en el barrio de Las Ventas, y que habían ido a la Procuraduría, no pudieron separarse de los Hermanos de la Casa. Después del interrogatorio, los milicianos </a:t>
            </a:r>
            <a:r>
              <a:rPr lang="es-ES" sz="1600" b="1" dirty="0"/>
              <a:t>ataron a cada uno, les hicieron subir a un autobús y los llevaron a la madrileña Casa de Campo</a:t>
            </a:r>
            <a:r>
              <a:rPr lang="es-ES" sz="1600" dirty="0"/>
              <a:t>, que en aquellas fechas quedaba bastante a las afueras de la ciudad. Allí fueron fusilados”. El 15 de septiembre, el hermano visitador y el director general de los </a:t>
            </a:r>
            <a:r>
              <a:rPr lang="es-ES" sz="1600" dirty="0" err="1"/>
              <a:t>lasalianos</a:t>
            </a:r>
            <a:r>
              <a:rPr lang="es-ES" sz="1600" dirty="0"/>
              <a:t> identificaron entre las fichas policiales de personas asesinadas a los hermanos Agustín María, Anselmo Pablo, Norberto José, Oseas, </a:t>
            </a:r>
            <a:r>
              <a:rPr lang="es-ES" sz="1600" dirty="0" err="1"/>
              <a:t>Crisólogo</a:t>
            </a:r>
            <a:r>
              <a:rPr lang="es-ES" sz="1600" dirty="0"/>
              <a:t> y Esteban Vicente. No vieron al hermano Braulio José</a:t>
            </a:r>
            <a:r>
              <a:rPr lang="es-ES" sz="1600" dirty="0" smtClean="0"/>
              <a:t>.</a:t>
            </a:r>
            <a:endParaRPr lang="es-ES" sz="1600" dirty="0" smtClean="0"/>
          </a:p>
          <a:p>
            <a:pPr algn="just"/>
            <a:endParaRPr lang="es-ES" sz="1600" dirty="0"/>
          </a:p>
          <a:p>
            <a:pPr algn="just"/>
            <a:endParaRPr lang="es-ES" sz="1600" dirty="0" smtClean="0"/>
          </a:p>
        </p:txBody>
      </p:sp>
      <p:pic>
        <p:nvPicPr>
          <p:cNvPr id="6" name="Imagen 5" descr="https://es.catholic.net/catholic_db/imagenes_db/santoral/anselmosolas.jpg"/>
          <p:cNvPicPr/>
          <p:nvPr/>
        </p:nvPicPr>
        <p:blipFill>
          <a:blip r:embed="rId1">
            <a:extLst>
              <a:ext uri="{28A0092B-C50C-407E-A947-70E740481C1C}">
                <a14:useLocalDpi xmlns:a14="http://schemas.microsoft.com/office/drawing/2010/main" val="0"/>
              </a:ext>
            </a:extLst>
          </a:blip>
          <a:srcRect/>
          <a:stretch>
            <a:fillRect/>
          </a:stretch>
        </p:blipFill>
        <p:spPr bwMode="auto">
          <a:xfrm>
            <a:off x="11000324" y="2338143"/>
            <a:ext cx="953135" cy="14255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811215" y="401394"/>
            <a:ext cx="8856785" cy="653683"/>
          </a:xfrm>
        </p:spPr>
        <p:txBody>
          <a:bodyPr>
            <a:normAutofit/>
          </a:bodyPr>
          <a:lstStyle/>
          <a:p>
            <a:r>
              <a:rPr lang="es-ES" sz="3600" dirty="0" smtClean="0"/>
              <a:t>MIGUEL SOLAS DEL VAL</a:t>
            </a:r>
            <a:endParaRPr lang="es-ES" sz="3600" dirty="0"/>
          </a:p>
        </p:txBody>
      </p:sp>
      <p:sp>
        <p:nvSpPr>
          <p:cNvPr id="5" name="Subtítulo 4"/>
          <p:cNvSpPr>
            <a:spLocks noGrp="1"/>
          </p:cNvSpPr>
          <p:nvPr>
            <p:ph type="subTitle" idx="1"/>
          </p:nvPr>
        </p:nvSpPr>
        <p:spPr>
          <a:xfrm>
            <a:off x="263769" y="1055077"/>
            <a:ext cx="10404231" cy="5547946"/>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la Basílica de los Mártires de la Santa Cruz del Valle de los Caídos (Madrid)</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30 de julio</a:t>
            </a:r>
            <a:endParaRPr lang="es-ES" sz="1600" dirty="0" smtClean="0"/>
          </a:p>
          <a:p>
            <a:pPr algn="just"/>
            <a:r>
              <a:rPr lang="es-ES" sz="1600" dirty="0"/>
              <a:t>18 de septiembre, Memoria de los Beatos Mártires que custodian la Abadía de la Santa Cruz del Valle de los Caídos.</a:t>
            </a:r>
            <a:endParaRPr lang="es-ES" sz="1600" dirty="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algn="just"/>
            <a:r>
              <a:rPr lang="es-ES" sz="1600" b="1" u="sng" dirty="0">
                <a:hlinkClick r:id="rId1"/>
              </a:rPr>
              <a:t>www.catholic.net/Lasalle.org//sallep.net//religionenlibertad</a:t>
            </a:r>
            <a:endParaRPr lang="es-ES" sz="1600" dirty="0"/>
          </a:p>
          <a:p>
            <a:pPr algn="just"/>
            <a:r>
              <a:rPr lang="es-ES" sz="1600" b="1" u="sng" dirty="0">
                <a:hlinkClick r:id="rId2"/>
              </a:rPr>
              <a:t>www.forumlibertas.com</a:t>
            </a:r>
            <a:endParaRPr lang="es-ES" sz="1600" dirty="0"/>
          </a:p>
          <a:p>
            <a:pPr algn="just"/>
            <a:r>
              <a:rPr lang="es-ES" sz="1600" b="1" u="sng" dirty="0">
                <a:hlinkClick r:id="rId3"/>
              </a:rPr>
              <a:t>https://www.religionenlibertad.com/blog/54949/valle-los-caidos-basilica-los-martires3.html</a:t>
            </a:r>
            <a:endParaRPr lang="es-ES" sz="1600" dirty="0"/>
          </a:p>
          <a:p>
            <a:pPr algn="just"/>
            <a:endParaRPr lang="es-ES" sz="1600" dirty="0"/>
          </a:p>
        </p:txBody>
      </p:sp>
      <p:pic>
        <p:nvPicPr>
          <p:cNvPr id="6" name="Imagen 5" descr="https://es.catholic.net/catholic_db/imagenes_db/santoral/anselmosolas.jpg"/>
          <p:cNvPicPr/>
          <p:nvPr/>
        </p:nvPicPr>
        <p:blipFill>
          <a:blip r:embed="rId4">
            <a:extLst>
              <a:ext uri="{28A0092B-C50C-407E-A947-70E740481C1C}">
                <a14:useLocalDpi xmlns:a14="http://schemas.microsoft.com/office/drawing/2010/main" val="0"/>
              </a:ext>
            </a:extLst>
          </a:blip>
          <a:srcRect/>
          <a:stretch>
            <a:fillRect/>
          </a:stretch>
        </p:blipFill>
        <p:spPr bwMode="auto">
          <a:xfrm>
            <a:off x="8192135" y="1617345"/>
            <a:ext cx="1237615" cy="1700530"/>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3232</Words>
  <Application>WPS Presentation</Application>
  <PresentationFormat>Panorámica</PresentationFormat>
  <Paragraphs>40</Paragraphs>
  <Slides>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vt:i4>
      </vt:variant>
    </vt:vector>
  </HeadingPairs>
  <TitlesOfParts>
    <vt:vector size="11" baseType="lpstr">
      <vt:lpstr>Arial</vt:lpstr>
      <vt:lpstr>SimSun</vt:lpstr>
      <vt:lpstr>Wingdings</vt:lpstr>
      <vt:lpstr>Calibri Light</vt:lpstr>
      <vt:lpstr>Calibri</vt:lpstr>
      <vt:lpstr>Microsoft YaHei</vt:lpstr>
      <vt:lpstr>Arial Unicode MS</vt:lpstr>
      <vt:lpstr>Tema de Office</vt:lpstr>
      <vt:lpstr>MIGUEL SOLAS DEL VAL</vt:lpstr>
      <vt:lpstr>MIGUEL SOLAS DEL VAL</vt:lpstr>
      <vt:lpstr>MIGUEL SOLAS DEL VAL</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MIGUEL SOLAS DEL VAL</dc:title>
  <dc:creator>Usuario</dc:creator>
  <cp:lastModifiedBy>Beatriz</cp:lastModifiedBy>
  <cp:revision>5</cp:revision>
  <dcterms:created xsi:type="dcterms:W3CDTF">2023-06-21T16:41:00Z</dcterms:created>
  <dcterms:modified xsi:type="dcterms:W3CDTF">2023-09-16T15:41:43Z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296E4202389D4222B6736EB6E6FB5E65_12</vt:lpwstr>
  </property>
  <property fmtid="{D5CDD505-2E9C-101B-9397-08002B2CF9AE}" pid="3" name="KSOProductBuildVer">
    <vt:lpwstr>3082-12.2.0.13215</vt:lpwstr>
  </property>
</Properties>
</file>