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91739100-6808-412E-8AAF-1F9E3B9B0118}"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10C603A-752E-4E0A-8C80-2AD9133D41FC}"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91739100-6808-412E-8AAF-1F9E3B9B0118}"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10C603A-752E-4E0A-8C80-2AD9133D41FC}"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91739100-6808-412E-8AAF-1F9E3B9B0118}"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10C603A-752E-4E0A-8C80-2AD9133D41FC}"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91739100-6808-412E-8AAF-1F9E3B9B0118}"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10C603A-752E-4E0A-8C80-2AD9133D41FC}"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91739100-6808-412E-8AAF-1F9E3B9B0118}"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10C603A-752E-4E0A-8C80-2AD9133D41FC}"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91739100-6808-412E-8AAF-1F9E3B9B0118}"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10C603A-752E-4E0A-8C80-2AD9133D41FC}"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91739100-6808-412E-8AAF-1F9E3B9B0118}"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410C603A-752E-4E0A-8C80-2AD9133D41FC}"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91739100-6808-412E-8AAF-1F9E3B9B0118}"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410C603A-752E-4E0A-8C80-2AD9133D41FC}"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1739100-6808-412E-8AAF-1F9E3B9B0118}"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410C603A-752E-4E0A-8C80-2AD9133D41FC}"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91739100-6808-412E-8AAF-1F9E3B9B0118}"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10C603A-752E-4E0A-8C80-2AD9133D41FC}"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91739100-6808-412E-8AAF-1F9E3B9B0118}"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10C603A-752E-4E0A-8C80-2AD9133D41FC}"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39100-6808-412E-8AAF-1F9E3B9B0118}"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C603A-752E-4E0A-8C80-2AD9133D41FC}"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2.bp.blogspot.com/-lSgQFAQ_iTE/U86XKEn7qGI/AAAAAAAAWJU/ZYqCyk5TiCM/s1600/Margarita+de+Alacoque+de+San+Ramo%CC%81n+(Raimunda+Ors+Torrents).jpg" TargetMode="Externa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2.bp.blogspot.com/-lSgQFAQ_iTE/U86XKEn7qGI/AAAAAAAAWJU/ZYqCyk5TiCM/s1600/Margarita+de+Alacoque+de+San+Ramo%CC%81n+(Raimunda+Ors+Torrents).jpg"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2.bp.blogspot.com/-lSgQFAQ_iTE/U86XKEn7qGI/AAAAAAAAWJU/ZYqCyk5TiCM/s1600/Margarita+de+Alacoque+de+San+Ramo%CC%81n+(Raimunda+Ors+Torrents).jpg"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2.bp.blogspot.com/-lSgQFAQ_iTE/U86XKEn7qGI/AAAAAAAAWJU/ZYqCyk5TiCM/s1600/Margarita+de+Alacoque+de+San+Ramo%CC%81n+(Raimunda+Ors+Torrents).jpg"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2.bp.blogspot.com/-lSgQFAQ_iTE/U86XKEn7qGI/AAAAAAAAWJU/ZYqCyk5TiCM/s1600/Margarita+de+Alacoque+de+San+Ramo%CC%81n+(Raimunda+Ors+Torrents).jpg" TargetMode="Externa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jpeg"/><Relationship Id="rId2" Type="http://schemas.openxmlformats.org/officeDocument/2006/relationships/hyperlink" Target="http://2.bp.blogspot.com/-lSgQFAQ_iTE/U86XKEn7qGI/AAAAAAAAWJU/ZYqCyk5TiCM/s1600/Margarita+de+Alacoque+de+San+Ramo%CC%81n+(Raimunda+Ors+Torrents).jpg" TargetMode="External"/><Relationship Id="rId1" Type="http://schemas.openxmlformats.org/officeDocument/2006/relationships/hyperlink" Target="http://hagiopedia.blogspot.com/2013/07/beata-catalina-caldes-socias-catalina.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436563"/>
            <a:ext cx="9144000" cy="671268"/>
          </a:xfrm>
        </p:spPr>
        <p:txBody>
          <a:bodyPr>
            <a:normAutofit/>
          </a:bodyPr>
          <a:lstStyle/>
          <a:p>
            <a:r>
              <a:rPr lang="es-ES" sz="3600" dirty="0" smtClean="0"/>
              <a:t>RAIMUNDA ORS TORRENTS</a:t>
            </a:r>
            <a:endParaRPr lang="es-ES" sz="3600" dirty="0"/>
          </a:p>
        </p:txBody>
      </p:sp>
      <p:sp>
        <p:nvSpPr>
          <p:cNvPr id="3" name="Subtítulo 2"/>
          <p:cNvSpPr>
            <a:spLocks noGrp="1"/>
          </p:cNvSpPr>
          <p:nvPr>
            <p:ph type="subTitle" idx="1"/>
          </p:nvPr>
        </p:nvSpPr>
        <p:spPr>
          <a:xfrm>
            <a:off x="298938" y="1107831"/>
            <a:ext cx="10369062" cy="5398477"/>
          </a:xfrm>
        </p:spPr>
        <p:txBody>
          <a:bodyPr>
            <a:normAutofit/>
          </a:bodyPr>
          <a:lstStyle/>
          <a:p>
            <a:pPr algn="just"/>
            <a:r>
              <a:rPr lang="es-ES" sz="1600" b="1" dirty="0" smtClean="0"/>
              <a:t>Nombre Civil: </a:t>
            </a:r>
            <a:r>
              <a:rPr lang="es-ES" sz="1600" dirty="0" err="1" smtClean="0"/>
              <a:t>Raimunda</a:t>
            </a:r>
            <a:endParaRPr lang="es-ES" sz="1600" dirty="0" smtClean="0"/>
          </a:p>
          <a:p>
            <a:pPr algn="just"/>
            <a:r>
              <a:rPr lang="es-ES" sz="1600" b="1" dirty="0" smtClean="0"/>
              <a:t>Fecha Nacimiento: </a:t>
            </a:r>
            <a:r>
              <a:rPr lang="es-ES" sz="1600" dirty="0" smtClean="0"/>
              <a:t>28.10.1862</a:t>
            </a:r>
            <a:endParaRPr lang="es-ES" sz="1600" dirty="0" smtClean="0"/>
          </a:p>
          <a:p>
            <a:pPr algn="just"/>
            <a:r>
              <a:rPr lang="es-ES" sz="1600" b="1" dirty="0" smtClean="0"/>
              <a:t>Lugar Nacimiento: </a:t>
            </a:r>
            <a:r>
              <a:rPr lang="es-ES" sz="1600" dirty="0" smtClean="0"/>
              <a:t>Centellas Diócesis de Vic (Barcelona)</a:t>
            </a:r>
            <a:endParaRPr lang="es-ES" sz="1600" dirty="0" smtClean="0"/>
          </a:p>
          <a:p>
            <a:pPr algn="just"/>
            <a:r>
              <a:rPr lang="es-ES" sz="1600" b="1" dirty="0" smtClean="0"/>
              <a:t>Sexo: </a:t>
            </a:r>
            <a:r>
              <a:rPr lang="es-ES" sz="1600" dirty="0" smtClean="0"/>
              <a:t>Mujer</a:t>
            </a:r>
            <a:endParaRPr lang="es-ES" sz="1600" dirty="0" smtClean="0"/>
          </a:p>
          <a:p>
            <a:pPr algn="just"/>
            <a:r>
              <a:rPr lang="es-ES" sz="1600" b="1" dirty="0" smtClean="0"/>
              <a:t>Fecha Asesinato: </a:t>
            </a:r>
            <a:r>
              <a:rPr lang="es-ES" sz="1600" dirty="0" smtClean="0"/>
              <a:t>23.07.1936</a:t>
            </a:r>
            <a:endParaRPr lang="es-ES" sz="1600" dirty="0" smtClean="0"/>
          </a:p>
          <a:p>
            <a:pPr algn="just"/>
            <a:r>
              <a:rPr lang="es-ES" sz="1600" b="1" dirty="0" smtClean="0"/>
              <a:t>Lugar Asesinato: </a:t>
            </a:r>
            <a:r>
              <a:rPr lang="es-ES" sz="1600" dirty="0" smtClean="0"/>
              <a:t>Barcelona</a:t>
            </a:r>
            <a:endParaRPr lang="es-ES" sz="1600" dirty="0" smtClean="0"/>
          </a:p>
          <a:p>
            <a:pPr algn="just"/>
            <a:r>
              <a:rPr lang="es-ES" sz="1600" b="1" dirty="0" smtClean="0"/>
              <a:t>Orden: </a:t>
            </a:r>
            <a:r>
              <a:rPr lang="es-ES" sz="1600" dirty="0" smtClean="0"/>
              <a:t>Religiosa de la Orden de las Mínimas (OM)</a:t>
            </a:r>
            <a:endParaRPr lang="es-ES" sz="1600" dirty="0" smtClean="0"/>
          </a:p>
          <a:p>
            <a:pPr algn="just"/>
            <a:r>
              <a:rPr lang="es-ES" sz="1600" b="1" dirty="0" smtClean="0"/>
              <a:t>Datos Biográficos Resumidos:</a:t>
            </a:r>
            <a:endParaRPr lang="es-ES" sz="1600" b="1" dirty="0" smtClean="0"/>
          </a:p>
          <a:p>
            <a:pPr algn="just"/>
            <a:r>
              <a:rPr lang="es-ES" sz="1700" dirty="0"/>
              <a:t>A los 22 años de edad ingresó en el convento de Monjas Mínimas de Barcelona y en abril de 1887 hizo su profesión solemne</a:t>
            </a:r>
            <a:r>
              <a:rPr lang="es-ES" sz="1700" dirty="0" smtClean="0"/>
              <a:t>.</a:t>
            </a:r>
            <a:endParaRPr lang="es-ES" sz="1700" dirty="0" smtClean="0"/>
          </a:p>
          <a:p>
            <a:pPr algn="just"/>
            <a:r>
              <a:rPr lang="es-ES" sz="1700" dirty="0" smtClean="0"/>
              <a:t>“</a:t>
            </a:r>
            <a:r>
              <a:rPr lang="es-ES" sz="1700" dirty="0"/>
              <a:t>Sobresalía en todas las virtudes, sumamente obediente, caritativa, se consideraba la última de todas Asidua en la lectura de la Sagrada Escritura. En su juventud tuvo el ejemplo y el consejo de la Sierva de Dios Carmen de Sojo porque trabajó en su casa</a:t>
            </a:r>
            <a:r>
              <a:rPr lang="es-ES" sz="1700" dirty="0" smtClean="0"/>
              <a:t>”.</a:t>
            </a:r>
            <a:endParaRPr lang="es-ES" sz="1700" dirty="0" smtClean="0"/>
          </a:p>
          <a:p>
            <a:pPr algn="just"/>
            <a:r>
              <a:rPr lang="es-ES" sz="1700" dirty="0" smtClean="0"/>
              <a:t>Tenía </a:t>
            </a:r>
            <a:r>
              <a:rPr lang="es-ES" sz="1700" dirty="0"/>
              <a:t>74 años de edad y 49 de vida religiosa cuando fue martirizada. El Señor la dotó de una inteligencia extraordinaria que ocultaba con su gran HUMILDAD y sencillez</a:t>
            </a:r>
            <a:r>
              <a:rPr lang="es-ES" sz="1700" dirty="0" smtClean="0"/>
              <a:t>.</a:t>
            </a:r>
            <a:endParaRPr lang="es-ES" sz="1700" dirty="0" smtClean="0"/>
          </a:p>
          <a:p>
            <a:pPr algn="just"/>
            <a:endParaRPr lang="es-ES" sz="1600" dirty="0"/>
          </a:p>
        </p:txBody>
      </p:sp>
      <p:pic>
        <p:nvPicPr>
          <p:cNvPr id="4" name="Imagen 3" descr="http://2.bp.blogspot.com/-lSgQFAQ_iTE/U86XKEn7qGI/AAAAAAAAWJU/ZYqCyk5TiCM/s1600/Margarita+de+Alacoque+de+San+Ramo%CC%81n+(Raimunda+Ors+Torrents).jpg">
            <a:hlinkClick r:id="rId1"/>
          </p:cNvPr>
          <p:cNvPicPr/>
          <p:nvPr/>
        </p:nvPicPr>
        <p:blipFill>
          <a:blip r:embed="rId2">
            <a:extLst>
              <a:ext uri="{28A0092B-C50C-407E-A947-70E740481C1C}">
                <a14:useLocalDpi xmlns:a14="http://schemas.microsoft.com/office/drawing/2010/main" val="0"/>
              </a:ext>
            </a:extLst>
          </a:blip>
          <a:srcRect/>
          <a:stretch>
            <a:fillRect/>
          </a:stretch>
        </p:blipFill>
        <p:spPr bwMode="auto">
          <a:xfrm>
            <a:off x="8168005" y="1709420"/>
            <a:ext cx="1209675" cy="171958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71600" y="383810"/>
            <a:ext cx="9296400" cy="644891"/>
          </a:xfrm>
        </p:spPr>
        <p:txBody>
          <a:bodyPr>
            <a:normAutofit/>
          </a:bodyPr>
          <a:lstStyle/>
          <a:p>
            <a:r>
              <a:rPr lang="es-ES" sz="3600" dirty="0" smtClean="0"/>
              <a:t>RAIMUNDA ORS TORRENTS</a:t>
            </a:r>
            <a:endParaRPr lang="es-ES" sz="3600" dirty="0"/>
          </a:p>
        </p:txBody>
      </p:sp>
      <p:sp>
        <p:nvSpPr>
          <p:cNvPr id="5" name="Subtítulo 4"/>
          <p:cNvSpPr>
            <a:spLocks noGrp="1"/>
          </p:cNvSpPr>
          <p:nvPr>
            <p:ph type="subTitle" idx="1"/>
          </p:nvPr>
        </p:nvSpPr>
        <p:spPr>
          <a:xfrm>
            <a:off x="149469" y="1107831"/>
            <a:ext cx="10518531" cy="5547946"/>
          </a:xfrm>
        </p:spPr>
        <p:txBody>
          <a:bodyPr>
            <a:normAutofit/>
          </a:bodyPr>
          <a:lstStyle/>
          <a:p>
            <a:pPr algn="just"/>
            <a:r>
              <a:rPr lang="es-ES" sz="1600" dirty="0"/>
              <a:t>A los 22 años de edad ingresó en el convento de Monjas Mínimas de Barcelona y tomó el nombre de Margarita de </a:t>
            </a:r>
            <a:r>
              <a:rPr lang="es-ES" sz="1600" dirty="0" err="1"/>
              <a:t>Alacoque</a:t>
            </a:r>
            <a:r>
              <a:rPr lang="es-ES" sz="1600" dirty="0"/>
              <a:t> de San Ramón. En abril de 1887 hizo su profesión solemne.</a:t>
            </a:r>
            <a:endParaRPr lang="es-ES" sz="1600" dirty="0"/>
          </a:p>
          <a:p>
            <a:pPr algn="just"/>
            <a:r>
              <a:rPr lang="es-ES" sz="1600" dirty="0"/>
              <a:t>El Señor la dotó de una inteligencia extraordinaria que ocultaba con su gran humildad y sencillez. Según testimonios: “sobresalía en todas las virtudes, sumamente obediente, caritativa, se consideraba la última de todas. Asidua en la lectura de la Sagrada Escritura. En su juventud tuvo el ejemplo y el consejo de la Sierva de Dios Carmen de Sojo porque trabajó en su casa”. Era la bibliotecaria y la portera, y se dice que, en una época en la que las religiosas casi no leían la Biblia, ella estaba tan versada en las Sagradas Escritura, que cuando los sacerdotes iban al locutorio del convento le decían: “Usted, más que una monja, es un monje: tiene la sabiduría de un fraile”. </a:t>
            </a:r>
            <a:endParaRPr lang="es-ES" sz="1600" dirty="0"/>
          </a:p>
        </p:txBody>
      </p:sp>
      <p:pic>
        <p:nvPicPr>
          <p:cNvPr id="6" name="Imagen 5" descr="http://2.bp.blogspot.com/-lSgQFAQ_iTE/U86XKEn7qGI/AAAAAAAAWJU/ZYqCyk5TiCM/s1600/Margarita+de+Alacoque+de+San+Ramo%CC%81n+(Raimunda+Ors+Torrents).jpg">
            <a:hlinkClick r:id="rId1"/>
          </p:cNvPr>
          <p:cNvPicPr/>
          <p:nvPr/>
        </p:nvPicPr>
        <p:blipFill>
          <a:blip r:embed="rId2">
            <a:extLst>
              <a:ext uri="{28A0092B-C50C-407E-A947-70E740481C1C}">
                <a14:useLocalDpi xmlns:a14="http://schemas.microsoft.com/office/drawing/2010/main" val="0"/>
              </a:ext>
            </a:extLst>
          </a:blip>
          <a:srcRect/>
          <a:stretch>
            <a:fillRect/>
          </a:stretch>
        </p:blipFill>
        <p:spPr bwMode="auto">
          <a:xfrm>
            <a:off x="8507095" y="3043555"/>
            <a:ext cx="1221740" cy="174117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22263"/>
            <a:ext cx="9144000" cy="627306"/>
          </a:xfrm>
        </p:spPr>
        <p:txBody>
          <a:bodyPr>
            <a:normAutofit/>
          </a:bodyPr>
          <a:lstStyle/>
          <a:p>
            <a:r>
              <a:rPr lang="es-ES" sz="3600" dirty="0" smtClean="0"/>
              <a:t>RAIMUNDA ORS TORRENTS</a:t>
            </a:r>
            <a:endParaRPr lang="es-ES" sz="3600" dirty="0"/>
          </a:p>
        </p:txBody>
      </p:sp>
      <p:sp>
        <p:nvSpPr>
          <p:cNvPr id="5" name="Subtítulo 4"/>
          <p:cNvSpPr>
            <a:spLocks noGrp="1"/>
          </p:cNvSpPr>
          <p:nvPr>
            <p:ph type="subTitle" idx="1"/>
          </p:nvPr>
        </p:nvSpPr>
        <p:spPr>
          <a:xfrm>
            <a:off x="202223" y="949569"/>
            <a:ext cx="10585939" cy="5679831"/>
          </a:xfrm>
        </p:spPr>
        <p:txBody>
          <a:bodyPr>
            <a:normAutofit lnSpcReduction="10000"/>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endParaRPr lang="es-ES" sz="1600" dirty="0" smtClean="0"/>
          </a:p>
          <a:p>
            <a:pPr algn="just"/>
            <a:r>
              <a:rPr lang="es-ES" sz="1600" dirty="0" smtClean="0"/>
              <a:t>Cuando estalló la guerra civil, tuvo que abandonar el convento junto con ocho hermanas y Lucrecia García Solanas y se refugió en un edificio cercano, Torre </a:t>
            </a:r>
            <a:r>
              <a:rPr lang="es-ES" sz="1600" dirty="0" err="1" smtClean="0"/>
              <a:t>Arnan</a:t>
            </a:r>
            <a:r>
              <a:rPr lang="es-ES" sz="1600" dirty="0" smtClean="0"/>
              <a:t>. El 23/07, algunos milicianos informados por el portero del convento, asaltaron el edificio buscando a diez monjas. Entraron en el comedor, y allí vieron a nueve religiosas rezando el Rosario y preguntaron por la madre superiora, con el fin de apropiarse de los valores del convento. Todas las presentes fueron metidas en un camión, y después de hacerlas bajar fueron torturadas y asesinadas. (Resumido)</a:t>
            </a:r>
            <a:endParaRPr lang="es-ES" sz="1600" dirty="0" smtClean="0"/>
          </a:p>
          <a:p>
            <a:pPr algn="just"/>
            <a:r>
              <a:rPr lang="es-ES" sz="1600" dirty="0" smtClean="0"/>
              <a:t>Con detalle:</a:t>
            </a:r>
            <a:endParaRPr lang="es-ES" sz="1600" dirty="0" smtClean="0"/>
          </a:p>
          <a:p>
            <a:pPr algn="just"/>
            <a:r>
              <a:rPr lang="es-ES" sz="1600" dirty="0" smtClean="0"/>
              <a:t>19/07/1936 – Siendo las 9 horas dela mañana, una mujer llegó corriendo al convento para avisar a las religiosas de que escaparan lo antes posible. Los responsables de la persecución anticatólica habían empezado a quemar Iglesias en Barcelona y pronto habrían hecho con las de ellas.</a:t>
            </a:r>
            <a:endParaRPr lang="es-ES" sz="1600" dirty="0" smtClean="0"/>
          </a:p>
          <a:p>
            <a:pPr algn="just"/>
            <a:r>
              <a:rPr lang="es-ES" sz="1600" dirty="0" smtClean="0"/>
              <a:t>La madre superiora, que hasta ese momento y a pesar de la violencia no había querido abandonar el convento, dijo a las hermanas que se quitaran el hábito y se vistieran con indumentaria civil; después, las escondió en una torre cercana que pertenecía al propietario de ese terreno. Desde allí se trasladarían una a una para buscar lugares mejores donde refugiarse.</a:t>
            </a:r>
            <a:endParaRPr lang="es-ES" sz="1600" dirty="0" smtClean="0"/>
          </a:p>
          <a:p>
            <a:pPr algn="just"/>
            <a:r>
              <a:rPr lang="es-ES" sz="1600" dirty="0" smtClean="0"/>
              <a:t>El terror en el refugio:</a:t>
            </a:r>
            <a:endParaRPr lang="es-ES" sz="1600" dirty="0" smtClean="0"/>
          </a:p>
          <a:p>
            <a:pPr algn="just"/>
            <a:r>
              <a:rPr lang="es-ES" sz="1600" dirty="0" smtClean="0"/>
              <a:t>Algunas monjas se escondieron con la futura Beata Lucrecia García Solanas, una viuda sin hijos, que estaba allí para ayudar a su hermana, la madre superiora, y las otras monjas. Lucrecia vivía con ellas desde hacía más de diez años, en casa fuera del convento, haciendo de mediadora entre el monasterio y el mundo exterior.</a:t>
            </a:r>
            <a:endParaRPr lang="es-ES" sz="1600" dirty="0" smtClean="0"/>
          </a:p>
          <a:p>
            <a:pPr algn="just"/>
            <a:r>
              <a:rPr lang="es-ES" sz="1600" dirty="0" smtClean="0"/>
              <a:t>Las religiosas se escondieron en un sótano, donde el propietario del mismo guardaba las herramientas de trabajo. Desde allí las mujeres podían oír el ruido de los milicianos del Frente Popular que, con la ayuda de perros buscaban a sus víctimas.</a:t>
            </a:r>
            <a:endParaRPr lang="es-ES" sz="1600" dirty="0" smtClean="0"/>
          </a:p>
          <a:p>
            <a:pPr algn="just"/>
            <a:endParaRPr lang="es-ES" sz="1600" dirty="0" smtClean="0"/>
          </a:p>
          <a:p>
            <a:pPr algn="just"/>
            <a:endParaRPr lang="es-ES" sz="1600" b="1" dirty="0"/>
          </a:p>
        </p:txBody>
      </p:sp>
      <p:pic>
        <p:nvPicPr>
          <p:cNvPr id="6" name="Imagen 5" descr="http://2.bp.blogspot.com/-lSgQFAQ_iTE/U86XKEn7qGI/AAAAAAAAWJU/ZYqCyk5TiCM/s1600/Margarita+de+Alacoque+de+San+Ramo%CC%81n+(Raimunda+Ors+Torrents).jpg">
            <a:hlinkClick r:id="rId1"/>
          </p:cNvPr>
          <p:cNvPicPr/>
          <p:nvPr/>
        </p:nvPicPr>
        <p:blipFill>
          <a:blip r:embed="rId2">
            <a:extLst>
              <a:ext uri="{28A0092B-C50C-407E-A947-70E740481C1C}">
                <a14:useLocalDpi xmlns:a14="http://schemas.microsoft.com/office/drawing/2010/main" val="0"/>
              </a:ext>
            </a:extLst>
          </a:blip>
          <a:srcRect/>
          <a:stretch>
            <a:fillRect/>
          </a:stretch>
        </p:blipFill>
        <p:spPr bwMode="auto">
          <a:xfrm>
            <a:off x="9069119" y="322383"/>
            <a:ext cx="1062648" cy="154031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85546" y="251924"/>
            <a:ext cx="9144000" cy="653683"/>
          </a:xfrm>
        </p:spPr>
        <p:txBody>
          <a:bodyPr>
            <a:normAutofit/>
          </a:bodyPr>
          <a:lstStyle/>
          <a:p>
            <a:r>
              <a:rPr lang="es-ES" sz="3600" dirty="0" smtClean="0"/>
              <a:t>RAIMUNDA ORS TORRENTS</a:t>
            </a:r>
            <a:endParaRPr lang="es-ES" sz="3600" dirty="0"/>
          </a:p>
        </p:txBody>
      </p:sp>
      <p:sp>
        <p:nvSpPr>
          <p:cNvPr id="4" name="Subtítulo 3"/>
          <p:cNvSpPr>
            <a:spLocks noGrp="1"/>
          </p:cNvSpPr>
          <p:nvPr>
            <p:ph type="subTitle" idx="1"/>
          </p:nvPr>
        </p:nvSpPr>
        <p:spPr>
          <a:xfrm>
            <a:off x="123092" y="905607"/>
            <a:ext cx="10606454" cy="5785339"/>
          </a:xfrm>
        </p:spPr>
        <p:txBody>
          <a:bodyPr>
            <a:normAutofit/>
          </a:bodyPr>
          <a:lstStyle/>
          <a:p>
            <a:pPr algn="just"/>
            <a:r>
              <a:rPr lang="es-ES" sz="1600" dirty="0" smtClean="0"/>
              <a:t>21/07/1936 – Un grupo armado, entró en el monasterio, forzando la puerta con dinamita. Los «rojos» entraron en la Iglesia adyacente, la profanaron y después la quemaron. Tras haber revisado el monasterio, para saquearlo, los republicanos profanaron los cuerpos de dos hermanas enterradas algunos meses antes, dejándolos expuestos a la mofa pública.</a:t>
            </a:r>
            <a:endParaRPr lang="es-ES" sz="1600" dirty="0" smtClean="0"/>
          </a:p>
          <a:p>
            <a:pPr algn="just"/>
            <a:r>
              <a:rPr lang="es-ES" sz="1600" dirty="0" smtClean="0"/>
              <a:t>Traicionadas y encontradas:</a:t>
            </a:r>
            <a:endParaRPr lang="es-ES" sz="1600" dirty="0" smtClean="0"/>
          </a:p>
          <a:p>
            <a:pPr algn="just"/>
            <a:r>
              <a:rPr lang="es-ES" sz="1600" dirty="0" smtClean="0"/>
              <a:t>22/07/1936 – El grupo de religiosas refugiadas aumentó porque alguna de ellas volvieron al no poder permanecer más en sus casas, pero al día siguiente el portero del convento, que conocía su escondite, las traicionó. Los anticatólicos las encontraron en la torre rezando el Rosario. Preguntaron quién era la madre superiora para interrogarla sobre las riquezas que esperanzas encontrar en el monasterio. </a:t>
            </a:r>
            <a:endParaRPr lang="es-ES" sz="1600" dirty="0" smtClean="0"/>
          </a:p>
          <a:p>
            <a:pPr algn="just"/>
            <a:r>
              <a:rPr lang="es-ES" sz="1600" dirty="0" smtClean="0"/>
              <a:t>La madre abadesa ofreció su propia vida a cambio de las de sus hermanas. Dijo a los milicianos que Lucrecia era una laica, pero estos no la escucharon y quisieron saber dónde estaban las otras monjas. Los hallaron en el sótano, rezando de rodillas. Todas fueron arrestadas, y empezó para ellas un calvario.</a:t>
            </a:r>
            <a:endParaRPr lang="es-ES" sz="1600" dirty="0" smtClean="0"/>
          </a:p>
          <a:p>
            <a:pPr algn="just"/>
            <a:r>
              <a:rPr lang="es-ES" sz="1600" dirty="0" smtClean="0"/>
              <a:t>Las torturas de las religiosas:</a:t>
            </a:r>
            <a:endParaRPr lang="es-ES" sz="1600" dirty="0" smtClean="0"/>
          </a:p>
          <a:p>
            <a:pPr algn="just"/>
            <a:r>
              <a:rPr lang="es-ES" sz="1600" dirty="0" smtClean="0"/>
              <a:t>Los republicanos insultaron a las religiosas, les apretaron sus rosarios alrededor del cuello, y burlándose de ellas, las pusieron en fila para arrastrarlas por la calle. Sólo se salvó una de ellas, hermana de un famoso</a:t>
            </a:r>
            <a:r>
              <a:rPr lang="es-ES" sz="1600" b="1" dirty="0" smtClean="0"/>
              <a:t> </a:t>
            </a:r>
            <a:r>
              <a:rPr lang="es-ES" sz="1600" dirty="0" smtClean="0"/>
              <a:t>anarquista. El final de las otras, lo describió Amparo Bosch </a:t>
            </a:r>
            <a:r>
              <a:rPr lang="es-ES" sz="1600" dirty="0" err="1" smtClean="0"/>
              <a:t>Vilanova</a:t>
            </a:r>
            <a:r>
              <a:rPr lang="es-ES" sz="1600" dirty="0" smtClean="0"/>
              <a:t>, testigo ocular que contó:</a:t>
            </a:r>
            <a:endParaRPr lang="es-ES" sz="1600" dirty="0" smtClean="0"/>
          </a:p>
          <a:p>
            <a:pPr algn="just"/>
            <a:r>
              <a:rPr lang="es-ES" sz="1600" dirty="0" smtClean="0"/>
              <a:t>«Las han puesto en fila como si fueran a recibir la Hostia, las han empujado a la calle donde había un camión, y las han echado como sacos de patatas, con una violencia tal que seguramente le han roto algún hueso».</a:t>
            </a:r>
            <a:endParaRPr lang="es-ES" sz="1600" dirty="0" smtClean="0"/>
          </a:p>
          <a:p>
            <a:pPr algn="just"/>
            <a:r>
              <a:rPr lang="es-ES" sz="1600" dirty="0" smtClean="0"/>
              <a:t>El camión se dirigió a San Andrés, donde las mujeres, después de haber sido sometidas a prolongadas torturas, fueron asesinadas. Algunos testigos dijeron que hacia las siete de la tarde de ese día se oyeron varios disparos. Los cuerpos de las monjas fueron hallados amontonados. En total eran 10, nueve religiosas y una laica. Tenían heridas de arma blanca en el pecho y las partes íntimas, con los vestidos arrancados y agujereados por armas de fuego».</a:t>
            </a:r>
            <a:endParaRPr lang="es-ES" sz="1600" dirty="0" smtClean="0"/>
          </a:p>
          <a:p>
            <a:pPr algn="just"/>
            <a:endParaRPr lang="es-ES" sz="1600" dirty="0"/>
          </a:p>
        </p:txBody>
      </p:sp>
      <p:pic>
        <p:nvPicPr>
          <p:cNvPr id="5" name="Imagen 4" descr="http://2.bp.blogspot.com/-lSgQFAQ_iTE/U86XKEn7qGI/AAAAAAAAWJU/ZYqCyk5TiCM/s1600/Margarita+de+Alacoque+de+San+Ramo%CC%81n+(Raimunda+Ors+Torrents).jpg">
            <a:hlinkClick r:id="rId1"/>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96954" y="2417883"/>
            <a:ext cx="1062648" cy="154031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45355"/>
            <a:ext cx="9144000" cy="609722"/>
          </a:xfrm>
        </p:spPr>
        <p:txBody>
          <a:bodyPr>
            <a:normAutofit/>
          </a:bodyPr>
          <a:lstStyle/>
          <a:p>
            <a:r>
              <a:rPr lang="es-ES" sz="3600" dirty="0" smtClean="0"/>
              <a:t>RAIMUNDA ORS TORRENTS</a:t>
            </a:r>
            <a:endParaRPr lang="es-ES" sz="3600" dirty="0"/>
          </a:p>
        </p:txBody>
      </p:sp>
      <p:sp>
        <p:nvSpPr>
          <p:cNvPr id="5" name="Subtítulo 4"/>
          <p:cNvSpPr>
            <a:spLocks noGrp="1"/>
          </p:cNvSpPr>
          <p:nvPr>
            <p:ph type="subTitle" idx="1"/>
          </p:nvPr>
        </p:nvSpPr>
        <p:spPr>
          <a:xfrm>
            <a:off x="184638" y="975946"/>
            <a:ext cx="10483362" cy="5715000"/>
          </a:xfrm>
        </p:spPr>
        <p:txBody>
          <a:bodyPr>
            <a:normAutofit/>
          </a:bodyPr>
          <a:lstStyle/>
          <a:p>
            <a:pPr algn="just"/>
            <a:r>
              <a:rPr lang="es-ES" sz="1600" dirty="0" smtClean="0"/>
              <a:t>Mientras eran torturadas por los «rojos», todas las monjas, y con ellas Lucrecia, temieron más a la violación que a la muerte, y en sus cuerpos se hallaron signos de una lucha terrible.</a:t>
            </a:r>
            <a:endParaRPr lang="es-ES" sz="1600" dirty="0" smtClean="0"/>
          </a:p>
          <a:p>
            <a:pPr algn="just"/>
            <a:r>
              <a:rPr lang="es-ES" sz="1600" dirty="0" smtClean="0"/>
              <a:t>Una mujer refirió que los mismos republicanos se quedaron turbados de la valentía de las mujeres; incluso comentaron en el bar, después de martirizarlas: «¡Qué monjas más valientes han muerto hoy!» Según los testigos, las diez mártires habían entregado su vida rezando de rodillas y pidiendo perdón por sus verdugos.</a:t>
            </a:r>
            <a:endParaRPr lang="es-ES" sz="1600" dirty="0" smtClean="0"/>
          </a:p>
          <a:p>
            <a:pPr algn="just"/>
            <a:r>
              <a:rPr lang="es-ES" sz="1600" dirty="0" smtClean="0"/>
              <a:t>Cuantas las conocieron testifican de ellas la ejemplaridad de su vida. </a:t>
            </a:r>
            <a:endParaRPr lang="es-ES" sz="1600" dirty="0" smtClean="0"/>
          </a:p>
          <a:p>
            <a:pPr algn="just"/>
            <a:r>
              <a:rPr lang="es-ES" sz="1600" dirty="0" smtClean="0"/>
              <a:t>Los cadáveres fueron recogidos el 25/07/1936, por la Cruz Roja, y, antes de ser sepultadas en una fosa común, llevadas al Hospital Clínico, conservándose fotografías identificativas y fichas médicas que dan cuenta de las mortales heridas que presentaban. </a:t>
            </a:r>
            <a:endParaRPr lang="es-ES" sz="1600" dirty="0" smtClean="0"/>
          </a:p>
          <a:p>
            <a:pPr algn="just"/>
            <a:endParaRPr lang="es-ES" sz="1600" dirty="0"/>
          </a:p>
        </p:txBody>
      </p:sp>
      <p:pic>
        <p:nvPicPr>
          <p:cNvPr id="6" name="Imagen 5" descr="http://2.bp.blogspot.com/-lSgQFAQ_iTE/U86XKEn7qGI/AAAAAAAAWJU/ZYqCyk5TiCM/s1600/Margarita+de+Alacoque+de+San+Ramo%CC%81n+(Raimunda+Ors+Torrents).jpg">
            <a:hlinkClick r:id="rId1"/>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96954" y="2417883"/>
            <a:ext cx="1062648" cy="154031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17785" y="304679"/>
            <a:ext cx="9050215" cy="592137"/>
          </a:xfrm>
        </p:spPr>
        <p:txBody>
          <a:bodyPr>
            <a:normAutofit/>
          </a:bodyPr>
          <a:lstStyle/>
          <a:p>
            <a:r>
              <a:rPr lang="es-ES" sz="3600" dirty="0" smtClean="0"/>
              <a:t>RAIMUNDA ORS TORRENTS</a:t>
            </a:r>
            <a:endParaRPr lang="es-ES" sz="3600" dirty="0"/>
          </a:p>
        </p:txBody>
      </p:sp>
      <p:sp>
        <p:nvSpPr>
          <p:cNvPr id="5" name="Subtítulo 4"/>
          <p:cNvSpPr>
            <a:spLocks noGrp="1"/>
          </p:cNvSpPr>
          <p:nvPr>
            <p:ph type="subTitle" idx="1"/>
          </p:nvPr>
        </p:nvSpPr>
        <p:spPr>
          <a:xfrm>
            <a:off x="246185" y="896816"/>
            <a:ext cx="10550769" cy="5741376"/>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una fosa común en el cementerio de Barcelona</a:t>
            </a:r>
            <a:endParaRPr lang="es-ES" sz="1600" dirty="0" smtClean="0"/>
          </a:p>
          <a:p>
            <a:pPr algn="just"/>
            <a:r>
              <a:rPr lang="es-ES" sz="1600" b="1" dirty="0" smtClean="0"/>
              <a:t>Fecha de Beatificación: </a:t>
            </a:r>
            <a:r>
              <a:rPr lang="es-ES" sz="1600" dirty="0" smtClean="0"/>
              <a:t>13 de octubre de 2013, en Tarragona</a:t>
            </a:r>
            <a:endParaRPr lang="es-ES" sz="1600" dirty="0" smtClean="0"/>
          </a:p>
          <a:p>
            <a:pPr algn="just"/>
            <a:r>
              <a:rPr lang="es-ES" sz="1600" b="1" dirty="0" smtClean="0"/>
              <a:t>Fecha de </a:t>
            </a:r>
            <a:r>
              <a:rPr lang="es-ES" sz="1600" b="1" dirty="0" err="1" smtClean="0"/>
              <a:t>Canonizacíón</a:t>
            </a:r>
            <a:r>
              <a:rPr lang="es-ES" sz="1600" b="1" dirty="0" smtClean="0"/>
              <a:t>: </a:t>
            </a:r>
            <a:r>
              <a:rPr lang="es-ES" sz="1600" dirty="0" smtClean="0"/>
              <a:t>Aún no está canonizada</a:t>
            </a:r>
            <a:endParaRPr lang="es-ES" sz="1600" dirty="0" smtClean="0"/>
          </a:p>
          <a:p>
            <a:pPr algn="just"/>
            <a:r>
              <a:rPr lang="es-ES" sz="1600" b="1" dirty="0" smtClean="0"/>
              <a:t>Fiesta Canónica: </a:t>
            </a:r>
            <a:endParaRPr lang="es-ES" sz="1600" b="1" dirty="0" smtClean="0"/>
          </a:p>
          <a:p>
            <a:pPr algn="just"/>
            <a:r>
              <a:rPr lang="es-ES" sz="1600" dirty="0" smtClean="0"/>
              <a:t>23 de Julio</a:t>
            </a:r>
            <a:endParaRPr lang="es-ES" sz="1600" dirty="0" smtClean="0"/>
          </a:p>
          <a:p>
            <a:pPr algn="just"/>
            <a:r>
              <a:rPr lang="es-ES" sz="1600" dirty="0" smtClean="0"/>
              <a:t>6 de noviembre, Festividad de los Mártires de la Persecución Española durante la Guerra Civil.</a:t>
            </a:r>
            <a:endParaRPr lang="es-ES" sz="1600" dirty="0" smtClean="0"/>
          </a:p>
          <a:p>
            <a:pPr algn="just"/>
            <a:r>
              <a:rPr lang="es-ES" sz="1600" b="1" dirty="0" smtClean="0"/>
              <a:t>Fuentes: </a:t>
            </a:r>
            <a:endParaRPr lang="es-ES" sz="1600" b="1" dirty="0" smtClean="0"/>
          </a:p>
          <a:p>
            <a:pPr marL="285750" indent="-285750" algn="just">
              <a:buFont typeface="Arial" panose="020B0604020202020204" pitchFamily="34" charset="0"/>
              <a:buChar char="•"/>
            </a:pPr>
            <a:r>
              <a:rPr lang="es-ES" sz="1600" dirty="0" smtClean="0"/>
              <a:t>Página de Facebook: Mujeres ejemplares para la humanidad.</a:t>
            </a:r>
            <a:endParaRPr lang="es-ES" sz="1600" dirty="0" smtClean="0"/>
          </a:p>
          <a:p>
            <a:pPr marL="285750" indent="-285750" algn="just">
              <a:buFont typeface="Arial" panose="020B0604020202020204" pitchFamily="34" charset="0"/>
              <a:buChar char="•"/>
            </a:pPr>
            <a:r>
              <a:rPr lang="es-ES" sz="1600" b="1" dirty="0"/>
              <a:t>FUENTE: </a:t>
            </a:r>
            <a:r>
              <a:rPr lang="es-ES" sz="1600" b="1" dirty="0">
                <a:hlinkClick r:id="rId1"/>
              </a:rPr>
              <a:t>http://</a:t>
            </a:r>
            <a:r>
              <a:rPr lang="es-ES" sz="1600" b="1" dirty="0" smtClean="0">
                <a:hlinkClick r:id="rId1"/>
              </a:rPr>
              <a:t>hagiopedia.blogspot.com/2013/07/beata-catalina-caldes-socias-catalina.html</a:t>
            </a:r>
            <a:endParaRPr lang="es-ES" sz="1600" b="1" dirty="0" smtClean="0"/>
          </a:p>
          <a:p>
            <a:pPr marL="285750" indent="-285750" algn="just">
              <a:buFont typeface="Arial" panose="020B0604020202020204" pitchFamily="34" charset="0"/>
              <a:buChar char="•"/>
            </a:pPr>
            <a:endParaRPr lang="es-ES" sz="1600" dirty="0"/>
          </a:p>
          <a:p>
            <a:pPr marL="285750" indent="-285750" algn="just">
              <a:buFont typeface="Arial" panose="020B0604020202020204" pitchFamily="34" charset="0"/>
              <a:buChar char="•"/>
            </a:pPr>
            <a:endParaRPr lang="es-ES" sz="1600" dirty="0" smtClean="0"/>
          </a:p>
          <a:p>
            <a:pPr algn="just"/>
            <a:endParaRPr lang="es-ES" sz="1600" b="1" dirty="0" smtClean="0"/>
          </a:p>
          <a:p>
            <a:endParaRPr lang="es-ES" sz="1600" dirty="0"/>
          </a:p>
        </p:txBody>
      </p:sp>
      <p:pic>
        <p:nvPicPr>
          <p:cNvPr id="6" name="Imagen 5" descr="http://2.bp.blogspot.com/-lSgQFAQ_iTE/U86XKEn7qGI/AAAAAAAAWJU/ZYqCyk5TiCM/s1600/Margarita+de+Alacoque+de+San+Ramo%CC%81n+(Raimunda+Ors+Torrents).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8465185" y="1347470"/>
            <a:ext cx="1263650" cy="176276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7019</Words>
  <Application>WPS Presentation</Application>
  <PresentationFormat>Panorámica</PresentationFormat>
  <Paragraphs>72</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SimSun</vt:lpstr>
      <vt:lpstr>Wingdings</vt:lpstr>
      <vt:lpstr>Calibri Light</vt:lpstr>
      <vt:lpstr>Calibri</vt:lpstr>
      <vt:lpstr>Microsoft YaHei</vt:lpstr>
      <vt:lpstr>Arial Unicode MS</vt:lpstr>
      <vt:lpstr>Tema de Office</vt:lpstr>
      <vt:lpstr>RAIMUNDA ORS TORRENTS</vt:lpstr>
      <vt:lpstr>RAIMUNDA ORS TORRENTS</vt:lpstr>
      <vt:lpstr>RAIMUNDA ORS TORRENTS</vt:lpstr>
      <vt:lpstr>RAIMUNDA ORS TORRENTS</vt:lpstr>
      <vt:lpstr>RAIMUNDA ORS TORRENTS</vt:lpstr>
      <vt:lpstr>RAIMUNDA ORS TORRENTS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RAIMUNDA ORS TORRENTS</dc:title>
  <dc:creator>Usuario</dc:creator>
  <cp:lastModifiedBy>Beatriz</cp:lastModifiedBy>
  <cp:revision>4</cp:revision>
  <dcterms:created xsi:type="dcterms:W3CDTF">2023-07-12T20:08:00Z</dcterms:created>
  <dcterms:modified xsi:type="dcterms:W3CDTF">2023-09-09T09:14:23Z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8E715A289D3A416C9B38E9C0898DAE56_12</vt:lpwstr>
  </property>
  <property fmtid="{D5CDD505-2E9C-101B-9397-08002B2CF9AE}" pid="3" name="KSOProductBuildVer">
    <vt:lpwstr>3082-12.2.0.13201</vt:lpwstr>
  </property>
</Properties>
</file>