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0296B40A-701D-4051-8055-83BA155BD62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0F251-5586-4E8F-B507-30DF1C0EA042}"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0296B40A-701D-4051-8055-83BA155BD62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0F251-5586-4E8F-B507-30DF1C0EA042}"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0296B40A-701D-4051-8055-83BA155BD62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0F251-5586-4E8F-B507-30DF1C0EA042}"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0296B40A-701D-4051-8055-83BA155BD62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0F251-5586-4E8F-B507-30DF1C0EA042}"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0296B40A-701D-4051-8055-83BA155BD62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0F251-5586-4E8F-B507-30DF1C0EA042}"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0296B40A-701D-4051-8055-83BA155BD621}"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70F251-5586-4E8F-B507-30DF1C0EA042}"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0296B40A-701D-4051-8055-83BA155BD621}"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470F251-5586-4E8F-B507-30DF1C0EA042}"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0296B40A-701D-4051-8055-83BA155BD621}"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470F251-5586-4E8F-B507-30DF1C0EA042}"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296B40A-701D-4051-8055-83BA155BD621}"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470F251-5586-4E8F-B507-30DF1C0EA042}"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0296B40A-701D-4051-8055-83BA155BD621}"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70F251-5586-4E8F-B507-30DF1C0EA042}"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0296B40A-701D-4051-8055-83BA155BD621}"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70F251-5586-4E8F-B507-30DF1C0EA042}"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96B40A-701D-4051-8055-83BA155BD621}"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0F251-5586-4E8F-B507-30DF1C0EA042}"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www.donorione.org/Public/ContentPage/content.asp?hdnIdContent=9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295886"/>
            <a:ext cx="9144000" cy="636099"/>
          </a:xfrm>
        </p:spPr>
        <p:txBody>
          <a:bodyPr>
            <a:normAutofit/>
          </a:bodyPr>
          <a:lstStyle/>
          <a:p>
            <a:r>
              <a:rPr lang="es-ES" sz="3600" dirty="0" smtClean="0"/>
              <a:t>RICARDO GIL BARCELÓN</a:t>
            </a:r>
            <a:endParaRPr lang="es-ES" sz="3600" dirty="0"/>
          </a:p>
        </p:txBody>
      </p:sp>
      <p:sp>
        <p:nvSpPr>
          <p:cNvPr id="3" name="Subtítulo 2"/>
          <p:cNvSpPr>
            <a:spLocks noGrp="1"/>
          </p:cNvSpPr>
          <p:nvPr>
            <p:ph type="subTitle" idx="1"/>
          </p:nvPr>
        </p:nvSpPr>
        <p:spPr>
          <a:xfrm>
            <a:off x="158262" y="826478"/>
            <a:ext cx="10858500" cy="5908430"/>
          </a:xfrm>
        </p:spPr>
        <p:txBody>
          <a:bodyPr>
            <a:noAutofit/>
          </a:bodyPr>
          <a:lstStyle/>
          <a:p>
            <a:pPr algn="just"/>
            <a:r>
              <a:rPr lang="es-ES" sz="1600" b="1" dirty="0" smtClean="0"/>
              <a:t>Nombre Civil: </a:t>
            </a:r>
            <a:r>
              <a:rPr lang="es-ES" sz="1600" dirty="0" smtClean="0"/>
              <a:t>Ricardo</a:t>
            </a:r>
            <a:endParaRPr lang="es-ES" sz="1600" dirty="0" smtClean="0"/>
          </a:p>
          <a:p>
            <a:pPr algn="just"/>
            <a:r>
              <a:rPr lang="es-ES" sz="1600" b="1" dirty="0" smtClean="0"/>
              <a:t>Fecha Nacimiento: </a:t>
            </a:r>
            <a:r>
              <a:rPr lang="es-ES" sz="1600" dirty="0" smtClean="0"/>
              <a:t>27.10.1876</a:t>
            </a:r>
            <a:endParaRPr lang="es-ES" sz="1600" dirty="0" smtClean="0"/>
          </a:p>
          <a:p>
            <a:pPr algn="just"/>
            <a:r>
              <a:rPr lang="es-ES" sz="1600" b="1" dirty="0" smtClean="0"/>
              <a:t>Lugar Nacimiento: </a:t>
            </a:r>
            <a:r>
              <a:rPr lang="es-ES" sz="1600" dirty="0" smtClean="0"/>
              <a:t>Manzanera (Teruel)</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03.08.1936</a:t>
            </a:r>
            <a:endParaRPr lang="es-ES" sz="1600" dirty="0" smtClean="0"/>
          </a:p>
          <a:p>
            <a:pPr algn="just"/>
            <a:r>
              <a:rPr lang="es-ES" sz="1600" b="1" dirty="0" smtClean="0"/>
              <a:t>Lugar Asesinato: </a:t>
            </a:r>
            <a:r>
              <a:rPr lang="es-ES" sz="1600" dirty="0" smtClean="0"/>
              <a:t>Playa de El </a:t>
            </a:r>
            <a:r>
              <a:rPr lang="es-ES" sz="1600" dirty="0" err="1" smtClean="0"/>
              <a:t>Saler</a:t>
            </a:r>
            <a:r>
              <a:rPr lang="es-ES" sz="1600" dirty="0" smtClean="0"/>
              <a:t> (Valencia)</a:t>
            </a:r>
            <a:endParaRPr lang="es-ES" sz="1600" dirty="0" smtClean="0"/>
          </a:p>
          <a:p>
            <a:pPr algn="just"/>
            <a:r>
              <a:rPr lang="es-ES" sz="1600" b="1" dirty="0" smtClean="0"/>
              <a:t>Orden: </a:t>
            </a:r>
            <a:r>
              <a:rPr lang="es-ES" sz="1600" dirty="0" smtClean="0"/>
              <a:t>Presbítero Profeso de la Congregación de la Pequeña Obra de la Divina Providencia</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Francisco y Francisca.</a:t>
            </a:r>
            <a:endParaRPr lang="es-ES" sz="1600" dirty="0" smtClean="0"/>
          </a:p>
          <a:p>
            <a:pPr algn="just"/>
            <a:r>
              <a:rPr lang="es-ES" sz="1600" dirty="0"/>
              <a:t>En la familia numerosa -tres hermanos y seis hermanas- se llevó una vida cristiana ejemplar, con atención a los pobres que solían tocar a la puerta de la casa. “ </a:t>
            </a:r>
            <a:r>
              <a:rPr lang="es-ES" sz="1600" i="1" dirty="0"/>
              <a:t>Mamá me enseñó a pensar en los pobres</a:t>
            </a:r>
            <a:r>
              <a:rPr lang="es-ES" sz="1600" dirty="0"/>
              <a:t> –escribió después el P. Ricardo- </a:t>
            </a:r>
            <a:r>
              <a:rPr lang="es-ES" sz="1600" i="1" dirty="0"/>
              <a:t>a tener un gran corazón, a mirar hacia adelante</a:t>
            </a:r>
            <a:r>
              <a:rPr lang="es-ES" sz="1600" dirty="0"/>
              <a:t> </a:t>
            </a:r>
            <a:r>
              <a:rPr lang="es-ES" sz="1600" dirty="0" smtClean="0"/>
              <a:t>”.</a:t>
            </a:r>
            <a:endParaRPr lang="es-ES" sz="1600" dirty="0" smtClean="0"/>
          </a:p>
          <a:p>
            <a:pPr algn="just"/>
            <a:r>
              <a:rPr lang="es-ES" sz="1600" dirty="0"/>
              <a:t>En 1885, con apenas doce años, ingresó al Seminario donde fue un "estudiante diligente y capaz". Por testamento de su padre, en 1889, ingresó en la Escuela Normal de Teruel para ser maestro. Lamentablemente no logró su objetivo pues en varias ocasiones tuvo encontronazos verbales con el Director, un francmasón, quien nunca perdía oportunidad para burlarse de la fe, la religión y la Iglesia</a:t>
            </a:r>
            <a:r>
              <a:rPr lang="es-ES" sz="1600" dirty="0" smtClean="0"/>
              <a:t>. </a:t>
            </a:r>
            <a:r>
              <a:rPr lang="es-ES" sz="1600" dirty="0"/>
              <a:t>La defensa de la verdad era un valor mayor que los intereses personales, aunque a Ricardo le costara la expulsión definitiva de la escuela, justo cuando se disponía a rendir sus últimos exámenes.</a:t>
            </a:r>
            <a:endParaRPr lang="es-ES" sz="1600" dirty="0" smtClean="0"/>
          </a:p>
          <a:p>
            <a:pPr algn="just"/>
            <a:r>
              <a:rPr lang="es-ES" sz="1600" dirty="0"/>
              <a:t>A la edad de veinte años en 1893 durante la Guerra Hispanoamericana, era soldado en Filipinas, donde, durante una acción bélica, su vida corría grave peligro. Habiendo invocado a la Virgen, los enemigos detuvieron repentinamente su avance y Ricardo, siguiendo una luz intensa, logró llegar al cuartel general español. Estaba a salvo.</a:t>
            </a:r>
            <a:br>
              <a:rPr lang="es-ES" sz="1600" dirty="0" smtClean="0"/>
            </a:br>
            <a:endParaRPr lang="es-ES" sz="1600" b="1" dirty="0"/>
          </a:p>
        </p:txBody>
      </p:sp>
      <p:pic>
        <p:nvPicPr>
          <p:cNvPr id="4" name="Imagen 3" descr="http://www.donorione.org/public/content/95_foto1.jpg"/>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8311515" y="1847850"/>
            <a:ext cx="1217930" cy="98044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03131" y="269509"/>
            <a:ext cx="9144000" cy="653683"/>
          </a:xfrm>
        </p:spPr>
        <p:txBody>
          <a:bodyPr>
            <a:normAutofit/>
          </a:bodyPr>
          <a:lstStyle/>
          <a:p>
            <a:r>
              <a:rPr lang="es-ES" sz="3600" dirty="0" smtClean="0"/>
              <a:t>RICARDO GIL BARCELÓN</a:t>
            </a:r>
            <a:endParaRPr lang="es-ES" sz="3600" dirty="0"/>
          </a:p>
        </p:txBody>
      </p:sp>
      <p:sp>
        <p:nvSpPr>
          <p:cNvPr id="5" name="Subtítulo 4"/>
          <p:cNvSpPr>
            <a:spLocks noGrp="1"/>
          </p:cNvSpPr>
          <p:nvPr>
            <p:ph type="subTitle" idx="1"/>
          </p:nvPr>
        </p:nvSpPr>
        <p:spPr>
          <a:xfrm>
            <a:off x="219807" y="923191"/>
            <a:ext cx="10621108" cy="5838094"/>
          </a:xfrm>
        </p:spPr>
        <p:txBody>
          <a:bodyPr>
            <a:normAutofit/>
          </a:bodyPr>
          <a:lstStyle/>
          <a:p>
            <a:pPr algn="just"/>
            <a:r>
              <a:rPr lang="es-ES" sz="1600" dirty="0"/>
              <a:t>Tras completar sus estudios teológicos en la Universidad Santo Tomás de Aquino de Manila, fue ordenado sacerdote el 24 de septiembre de 1904 y nombrado capellán de la Delegación Apostólica. Pero, aunque el ministerio sacerdotal era reconocido por todos como solícito y generoso, el P. Ricardo parecía llevar una vida demasiado cómoda. Por ello, en 1905 decidió regresar a España, donde, en 1907, ingresó en la Orden de los dominicos como novicio. Pero este no era su camino. Durante unos nueve meses se retiró a los Terciarios Regulares Capuchinos de Torrentes, pero aún aquí no se sentía en su lugar. Decidió pasar unos meses solo como ermitaño. Don Ricardo aún no había entendido lo que el Señor quería de él: " </a:t>
            </a:r>
            <a:r>
              <a:rPr lang="es-ES" sz="1600" i="1" dirty="0"/>
              <a:t>Tengo una maraña de pensamientos y deseos que ni yo mismo puedo poner para entender nada</a:t>
            </a:r>
            <a:r>
              <a:rPr lang="es-ES" sz="1600" dirty="0"/>
              <a:t>”, le confió a su padre que no lo vio feliz.</a:t>
            </a:r>
            <a:endParaRPr lang="es-ES" sz="1600" dirty="0"/>
          </a:p>
          <a:p>
            <a:pPr algn="just"/>
            <a:r>
              <a:rPr lang="es-ES" sz="1600" dirty="0"/>
              <a:t>Para comprender la voluntad de Dios sobre él, tomó una decisión valiente: hacer una peregrinación de oración y penitencia a pie hasta Roma. Salió de Torrijas el 6 de abril de 1909 y, tras atravesar España, el sur de Francia y gran parte de Italia, viviendo sólo de limosnas, finalmente, el 6 de julio siguiente, llegó a la Ciudad Eterna. El P. Ricardo fue acogido durante unos meses por un canónigo de San Giovanni in </a:t>
            </a:r>
            <a:r>
              <a:rPr lang="es-ES" sz="1600" dirty="0" err="1"/>
              <a:t>Laterano</a:t>
            </a:r>
            <a:r>
              <a:rPr lang="es-ES" sz="1600" dirty="0"/>
              <a:t> hasta que, el 3 de febrero de 1910, conoció a Don Luigi </a:t>
            </a:r>
            <a:r>
              <a:rPr lang="es-ES" sz="1600" dirty="0" err="1"/>
              <a:t>Orione</a:t>
            </a:r>
            <a:r>
              <a:rPr lang="es-ES" sz="1600" dirty="0"/>
              <a:t> (1872-1940), fundador en </a:t>
            </a:r>
            <a:r>
              <a:rPr lang="es-ES" sz="1600" dirty="0" err="1"/>
              <a:t>Tortona</a:t>
            </a:r>
            <a:r>
              <a:rPr lang="es-ES" sz="1600" dirty="0"/>
              <a:t> (Alessandria) de la "Pequeña Obra de la Divina Providencia". . Este encuentro dio un giro definitivo a su vida espiritual.</a:t>
            </a:r>
            <a:endParaRPr lang="es-ES" sz="1600" dirty="0"/>
          </a:p>
          <a:p>
            <a:pPr algn="just"/>
            <a:r>
              <a:rPr lang="es-ES" sz="1600" dirty="0"/>
              <a:t>Don </a:t>
            </a:r>
            <a:r>
              <a:rPr lang="es-ES" sz="1600" dirty="0" err="1"/>
              <a:t>Orione</a:t>
            </a:r>
            <a:r>
              <a:rPr lang="es-ES" sz="1600" dirty="0"/>
              <a:t> tuvo mucho tacto con el P. Ricardo; primero lo retuvo unos días en la iglesia de S. Anna </a:t>
            </a:r>
            <a:r>
              <a:rPr lang="es-ES" sz="1600" dirty="0" err="1"/>
              <a:t>dei</a:t>
            </a:r>
            <a:r>
              <a:rPr lang="es-ES" sz="1600" dirty="0"/>
              <a:t> </a:t>
            </a:r>
            <a:r>
              <a:rPr lang="es-ES" sz="1600" dirty="0" err="1"/>
              <a:t>Palafrenieri</a:t>
            </a:r>
            <a:r>
              <a:rPr lang="es-ES" sz="1600" dirty="0"/>
              <a:t> en el Vaticano y luego lo envió a </a:t>
            </a:r>
            <a:r>
              <a:rPr lang="es-ES" sz="1600" dirty="0" err="1"/>
              <a:t>Tortona</a:t>
            </a:r>
            <a:r>
              <a:rPr lang="es-ES" sz="1600" dirty="0"/>
              <a:t>, el centro de la naciente Opera </a:t>
            </a:r>
            <a:r>
              <a:rPr lang="es-ES" sz="1600" dirty="0" err="1"/>
              <a:t>Orionina</a:t>
            </a:r>
            <a:r>
              <a:rPr lang="es-ES" sz="1600" dirty="0"/>
              <a:t>. A finales de 1910, fue enviado primero a Messina, devastada por el terremoto de 1908, y luego a </a:t>
            </a:r>
            <a:r>
              <a:rPr lang="es-ES" sz="1600" dirty="0" err="1"/>
              <a:t>Cassano</a:t>
            </a:r>
            <a:r>
              <a:rPr lang="es-ES" sz="1600" dirty="0"/>
              <a:t> Jonio, donde permaneció hasta 1923 como rector del santuario de la Madonna </a:t>
            </a:r>
            <a:r>
              <a:rPr lang="es-ES" sz="1600" dirty="0" err="1"/>
              <a:t>della</a:t>
            </a:r>
            <a:r>
              <a:rPr lang="es-ES" sz="1600" dirty="0"/>
              <a:t> </a:t>
            </a:r>
            <a:r>
              <a:rPr lang="es-ES" sz="1600" dirty="0" err="1"/>
              <a:t>Catena</a:t>
            </a:r>
            <a:r>
              <a:rPr lang="es-ES" sz="1600" dirty="0"/>
              <a:t>. Durante unos meses, en 1913, estuvo en Reggio Calabria</a:t>
            </a:r>
            <a:r>
              <a:rPr lang="es-ES" sz="1600" dirty="0" smtClean="0"/>
              <a:t>.</a:t>
            </a:r>
            <a:endParaRPr lang="es-ES" sz="1600" dirty="0" smtClean="0"/>
          </a:p>
          <a:p>
            <a:pPr algn="just"/>
            <a:r>
              <a:rPr lang="es-ES" sz="1600" dirty="0"/>
              <a:t>Después de una larga estancia en el sur de Italia, fue enviado a </a:t>
            </a:r>
            <a:r>
              <a:rPr lang="es-ES" sz="1600" dirty="0" err="1"/>
              <a:t>Tortona</a:t>
            </a:r>
            <a:r>
              <a:rPr lang="es-ES" sz="1600" dirty="0"/>
              <a:t> como profesor de español para los jóvenes misioneros que partían hacia América Latina. Bajó a Roma, primero a la colonia agrícola de </a:t>
            </a:r>
            <a:r>
              <a:rPr lang="es-ES" sz="1600" dirty="0" err="1"/>
              <a:t>via</a:t>
            </a:r>
            <a:r>
              <a:rPr lang="es-ES" sz="1600" dirty="0"/>
              <a:t> </a:t>
            </a:r>
            <a:r>
              <a:rPr lang="es-ES" sz="1600" dirty="0" err="1"/>
              <a:t>Massimi</a:t>
            </a:r>
            <a:r>
              <a:rPr lang="es-ES" sz="1600" dirty="0"/>
              <a:t> y luego a la pobre y populosa parroquia de </a:t>
            </a:r>
            <a:r>
              <a:rPr lang="es-ES" sz="1600" dirty="0" err="1"/>
              <a:t>Ognissanti</a:t>
            </a:r>
            <a:r>
              <a:rPr lang="es-ES" sz="1600" dirty="0"/>
              <a:t> en el barrio de San Giovanni, donde permaneció poco más de tres años</a:t>
            </a:r>
            <a:r>
              <a:rPr lang="es-ES" sz="1600" dirty="0" smtClean="0"/>
              <a:t>.</a:t>
            </a:r>
            <a:endParaRPr lang="es-ES" sz="1600" dirty="0"/>
          </a:p>
          <a:p>
            <a:pPr algn="just"/>
            <a:r>
              <a:rPr lang="es-ES" sz="1600" dirty="0"/>
              <a:t>El 2 de enero de 1928, fue enviado nuevamente al Santuario de </a:t>
            </a:r>
            <a:r>
              <a:rPr lang="es-ES" sz="1600" dirty="0" err="1"/>
              <a:t>Cassano</a:t>
            </a:r>
            <a:r>
              <a:rPr lang="es-ES" sz="1600" dirty="0"/>
              <a:t> Jonio donde el P. Ricardo tuvo que enfrentar quizás la prueba más terrible de su vida: fue acusado del asesinato de una niña, cuyo cuerpo fue encontrado cerca. </a:t>
            </a:r>
            <a:endParaRPr lang="es-ES" sz="1600" dirty="0"/>
          </a:p>
        </p:txBody>
      </p:sp>
      <p:pic>
        <p:nvPicPr>
          <p:cNvPr id="6" name="Imagen 5" descr="http://www.donorione.org/public/content/95_foto1.jpg"/>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840085" y="2759710"/>
            <a:ext cx="1106170" cy="91630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19250" y="181585"/>
            <a:ext cx="8971085" cy="583345"/>
          </a:xfrm>
        </p:spPr>
        <p:txBody>
          <a:bodyPr>
            <a:normAutofit fontScale="90000"/>
          </a:bodyPr>
          <a:lstStyle/>
          <a:p>
            <a:r>
              <a:rPr lang="es-ES" sz="3600" dirty="0" smtClean="0"/>
              <a:t>RICARDO GIL BARCELÓN</a:t>
            </a:r>
            <a:endParaRPr lang="es-ES" sz="3600" dirty="0"/>
          </a:p>
        </p:txBody>
      </p:sp>
      <p:sp>
        <p:nvSpPr>
          <p:cNvPr id="5" name="Subtítulo 4"/>
          <p:cNvSpPr>
            <a:spLocks noGrp="1"/>
          </p:cNvSpPr>
          <p:nvPr>
            <p:ph type="subTitle" idx="1"/>
          </p:nvPr>
        </p:nvSpPr>
        <p:spPr>
          <a:xfrm>
            <a:off x="149469" y="764930"/>
            <a:ext cx="10577145" cy="5926016"/>
          </a:xfrm>
        </p:spPr>
        <p:txBody>
          <a:bodyPr>
            <a:normAutofit/>
          </a:bodyPr>
          <a:lstStyle/>
          <a:p>
            <a:pPr algn="just"/>
            <a:r>
              <a:rPr lang="es-ES" sz="1700" dirty="0"/>
              <a:t>Fue detenido por un cargo totalmente arbitrario y partidista que se resolvió, después de unos dos meses de injusta prisión, con la absolución total " </a:t>
            </a:r>
            <a:r>
              <a:rPr lang="es-ES" sz="1700" i="1" dirty="0"/>
              <a:t>por la falta de pruebas y falta de fundamento de los sospechosos</a:t>
            </a:r>
            <a:r>
              <a:rPr lang="es-ES" sz="1700" dirty="0"/>
              <a:t> ", según expresó </a:t>
            </a:r>
            <a:r>
              <a:rPr lang="es-ES" sz="1700" i="1" dirty="0" err="1"/>
              <a:t>L'Osservatore</a:t>
            </a:r>
            <a:r>
              <a:rPr lang="es-ES" sz="1700" i="1" dirty="0"/>
              <a:t> Romano</a:t>
            </a:r>
            <a:r>
              <a:rPr lang="es-ES" sz="1700" dirty="0"/>
              <a:t> el 15 de julio de 1928. El ermitaño </a:t>
            </a:r>
            <a:r>
              <a:rPr lang="es-ES" sz="1700" dirty="0" err="1"/>
              <a:t>Fra</a:t>
            </a:r>
            <a:r>
              <a:rPr lang="es-ES" sz="1700" dirty="0"/>
              <a:t> Gaetano </a:t>
            </a:r>
            <a:r>
              <a:rPr lang="es-ES" sz="1700" dirty="0" err="1"/>
              <a:t>Cremaschi</a:t>
            </a:r>
            <a:r>
              <a:rPr lang="es-ES" sz="1700" dirty="0"/>
              <a:t>, que fue arrestado con él, no pasó la prueba y, después de salir de prisión, murió de privaciones y malestar.</a:t>
            </a:r>
            <a:endParaRPr lang="es-ES" sz="1700" dirty="0"/>
          </a:p>
          <a:p>
            <a:pPr algn="just"/>
            <a:r>
              <a:rPr lang="es-ES" sz="1700" dirty="0"/>
              <a:t>El P. Ricardo fue enviado por Don </a:t>
            </a:r>
            <a:r>
              <a:rPr lang="es-ES" sz="1700" dirty="0" err="1"/>
              <a:t>Orione</a:t>
            </a:r>
            <a:r>
              <a:rPr lang="es-ES" sz="1700" dirty="0"/>
              <a:t> a Villa </a:t>
            </a:r>
            <a:r>
              <a:rPr lang="es-ES" sz="1700" dirty="0" err="1"/>
              <a:t>Moffa</a:t>
            </a:r>
            <a:r>
              <a:rPr lang="es-ES" sz="1700" dirty="0"/>
              <a:t> di </a:t>
            </a:r>
            <a:r>
              <a:rPr lang="es-ES" sz="1700" dirty="0" err="1"/>
              <a:t>Bra</a:t>
            </a:r>
            <a:r>
              <a:rPr lang="es-ES" sz="1700" dirty="0"/>
              <a:t> (CN), sede del noviciado, para recuperarse física y espiritualmente. Precisamente desde ese lugar de oración y formación, el 1 de julio de 1929 escribe a don </a:t>
            </a:r>
            <a:r>
              <a:rPr lang="es-ES" sz="1700" dirty="0" err="1"/>
              <a:t>Orione</a:t>
            </a:r>
            <a:r>
              <a:rPr lang="es-ES" sz="1700" dirty="0"/>
              <a:t> esta nota que revela la fortaleza de su alma: " </a:t>
            </a:r>
            <a:r>
              <a:rPr lang="es-ES" sz="1700" i="1" dirty="0"/>
              <a:t>Mi vocación sacerdotal ciertamente no era sólo la de celebrar la Misa. No creo que tenga vocación de ermitaño. ¡Lejos de </a:t>
            </a:r>
            <a:r>
              <a:rPr lang="es-ES" sz="1700" i="1" dirty="0" err="1"/>
              <a:t>ahi</a:t>
            </a:r>
            <a:r>
              <a:rPr lang="es-ES" sz="1700" i="1" dirty="0"/>
              <a:t>! Estoy hecho para la lucha y no para la paz. La paz de conciencia que me trae constantemente la amistad con Dios es suficiente</a:t>
            </a:r>
            <a:r>
              <a:rPr lang="es-ES" sz="1700" dirty="0"/>
              <a:t>”. El P. Ricardo quedó satisfecho y, en pocos días, abandonó los muros de Villa </a:t>
            </a:r>
            <a:r>
              <a:rPr lang="es-ES" sz="1700" dirty="0" err="1"/>
              <a:t>Moffa</a:t>
            </a:r>
            <a:r>
              <a:rPr lang="es-ES" sz="1700" dirty="0"/>
              <a:t> para dirigirse primero a </a:t>
            </a:r>
            <a:r>
              <a:rPr lang="es-ES" sz="1700" dirty="0" err="1"/>
              <a:t>Tortona</a:t>
            </a:r>
            <a:r>
              <a:rPr lang="es-ES" sz="1700" dirty="0"/>
              <a:t>, donde permaneció algunos meses, y luego a su amada España donde, en 1930, de acuerdo con el Fundador, volvió para presentar la Congregación de los “Hijos de la Divina Providencia”: era la víspera de la cruenta Guerra Civil.</a:t>
            </a:r>
            <a:endParaRPr lang="es-ES" sz="1700" dirty="0"/>
          </a:p>
          <a:p>
            <a:pPr algn="just"/>
            <a:r>
              <a:rPr lang="es-ES" sz="1700" dirty="0"/>
              <a:t>Desde septiembre de 1931, durante cinco años, vivió en la ciudad de Valencia, en diferentes casas, pero todas muy pobres y siempre abiertas a acoger a los más pobres.</a:t>
            </a:r>
            <a:endParaRPr lang="es-ES" sz="1700" dirty="0"/>
          </a:p>
          <a:p>
            <a:r>
              <a:rPr lang="es-ES" dirty="0"/>
              <a:t> </a:t>
            </a:r>
            <a:endParaRPr lang="es-ES" dirty="0"/>
          </a:p>
          <a:p>
            <a:endParaRPr lang="es-ES" dirty="0"/>
          </a:p>
        </p:txBody>
      </p:sp>
      <p:pic>
        <p:nvPicPr>
          <p:cNvPr id="6" name="Imagen 5" descr="http://www.donorione.org/public/content/95_foto1.jpg"/>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8142605" y="4933315"/>
            <a:ext cx="1164590" cy="92646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70538" y="295886"/>
            <a:ext cx="8997462" cy="556968"/>
          </a:xfrm>
        </p:spPr>
        <p:txBody>
          <a:bodyPr>
            <a:normAutofit fontScale="90000"/>
          </a:bodyPr>
          <a:lstStyle/>
          <a:p>
            <a:r>
              <a:rPr lang="es-ES" sz="3600" dirty="0" smtClean="0"/>
              <a:t>RICARDO GIL BARCELÓN</a:t>
            </a:r>
            <a:endParaRPr lang="es-ES" sz="3600" dirty="0"/>
          </a:p>
        </p:txBody>
      </p:sp>
      <p:sp>
        <p:nvSpPr>
          <p:cNvPr id="5" name="Subtítulo 4"/>
          <p:cNvSpPr>
            <a:spLocks noGrp="1"/>
          </p:cNvSpPr>
          <p:nvPr>
            <p:ph type="subTitle" idx="1"/>
          </p:nvPr>
        </p:nvSpPr>
        <p:spPr>
          <a:xfrm>
            <a:off x="158262" y="1002324"/>
            <a:ext cx="10585938" cy="5741376"/>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a:t>El martirio del P. Ricardo Gil y del aspirante Antonio Arrué se incluye en la persecución de la Iglesia Católica durante la Guerra Civil Española que, como es sabido, se cobró miles de víctimas, entre las que valientemente dieron testimonio de su fe: obispos, sacerdotes, religiosos y laicos.</a:t>
            </a:r>
            <a:endParaRPr lang="es-ES" sz="1600" dirty="0"/>
          </a:p>
          <a:p>
            <a:pPr algn="just"/>
            <a:r>
              <a:rPr lang="es-ES" sz="1600" dirty="0"/>
              <a:t>  Vigilados por milicianos comunistas y anarquistas por su vida coherente con el Evangelio, el 1 de agosto de 1936, alrededor de las 10 de la mañana, los dos </a:t>
            </a:r>
            <a:r>
              <a:rPr lang="es-ES" sz="1600" dirty="0" err="1"/>
              <a:t>orioninos</a:t>
            </a:r>
            <a:r>
              <a:rPr lang="es-ES" sz="1600" dirty="0"/>
              <a:t> fueron detenidos repentinamente, a pesar de las protestas del pueblo que los respetaba. No era la primera vez que los milicianos se presentaban en la puerta del piso de la calle Zamenhof n. 16/3a, con la intención de arrestar al sacerdote y su colaborador; pero la gente siempre los había defendido. Los milicianos llegaron allí con la excusa de inspeccionar el apartamento porque, según su información, había bombas. Fue solo un pretexto; de hecho, no encontraron nada más que un baúl con libros de oración y ropa personal.</a:t>
            </a:r>
            <a:endParaRPr lang="es-ES" sz="1600" dirty="0"/>
          </a:p>
          <a:p>
            <a:pPr algn="just"/>
            <a:r>
              <a:rPr lang="es-ES" sz="1600" dirty="0"/>
              <a:t>En ese momento, Antonio estaba en casa de un vecino, donde había ido a buscar agua. Sabiendo que el P. Ricardo estaba en peligro, rechazando la invitación de esconderse y huir, corrió hacia su casa para ver por sí mismo cómo estaba el religioso que tanto lo había ayudado. Los milicianos se los llevaron a ambos, conduciéndolos en un vehículo con la inscripción que ahora se conoce en la ciudad: FAI (Federación Anarquista Internacional).</a:t>
            </a:r>
            <a:endParaRPr lang="es-ES" sz="1600" dirty="0"/>
          </a:p>
          <a:p>
            <a:pPr algn="just"/>
            <a:r>
              <a:rPr lang="es-ES" sz="1600" dirty="0"/>
              <a:t>No hay datos precisos de lo sucedido tras la detención, salvo que el P. Ricardo y Antonio fueron llevados a </a:t>
            </a:r>
            <a:r>
              <a:rPr lang="es-ES" sz="1600" i="1" dirty="0"/>
              <a:t>El </a:t>
            </a:r>
            <a:r>
              <a:rPr lang="es-ES" sz="1600" i="1" dirty="0" err="1"/>
              <a:t>Saler</a:t>
            </a:r>
            <a:r>
              <a:rPr lang="es-ES" sz="1600" dirty="0"/>
              <a:t> , una playa a unos quince kilómetros de Valencia. Se les pidió que gritaran "Viva la FAI" si querían salvarles la vida, pero el P. Ricardo, alzando su crucifijo, gritó "Viva Cristo Re". En respuesta, recibió un disparo de inmediato, con un tiro en la parte posterior de la cabeza. Antonio se apresuró a sostenerlo, mientras, agonizante, se desplomaba en el suelo. Al ver este gesto de misericordia, un miliciano se dirigió hacia él y lo golpeó violentamente con la culata del rifle, hasta romperle el cráneo</a:t>
            </a:r>
            <a:r>
              <a:rPr lang="es-ES" sz="1600" dirty="0" smtClean="0"/>
              <a:t>. Era el 03 de agosto de 1936</a:t>
            </a:r>
            <a:r>
              <a:rPr lang="es-ES" sz="1700" dirty="0"/>
              <a:t> </a:t>
            </a:r>
            <a:endParaRPr lang="es-ES" sz="1600" dirty="0"/>
          </a:p>
        </p:txBody>
      </p:sp>
      <p:pic>
        <p:nvPicPr>
          <p:cNvPr id="6" name="Imagen 5" descr="http://www.donorione.org/public/content/95_foto1.jpg"/>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887710" y="2759710"/>
            <a:ext cx="1058545" cy="91630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10457" y="366225"/>
            <a:ext cx="8971085" cy="548175"/>
          </a:xfrm>
        </p:spPr>
        <p:txBody>
          <a:bodyPr>
            <a:normAutofit fontScale="90000"/>
          </a:bodyPr>
          <a:lstStyle/>
          <a:p>
            <a:r>
              <a:rPr lang="es-ES" sz="3600" dirty="0" smtClean="0"/>
              <a:t>RICARDO GIL BARCELÓN</a:t>
            </a:r>
            <a:endParaRPr lang="es-ES" sz="3600" dirty="0"/>
          </a:p>
        </p:txBody>
      </p:sp>
      <p:sp>
        <p:nvSpPr>
          <p:cNvPr id="5" name="Subtítulo 4"/>
          <p:cNvSpPr>
            <a:spLocks noGrp="1"/>
          </p:cNvSpPr>
          <p:nvPr>
            <p:ph type="subTitle" idx="1"/>
          </p:nvPr>
        </p:nvSpPr>
        <p:spPr>
          <a:xfrm>
            <a:off x="184638" y="914399"/>
            <a:ext cx="10550770" cy="5741377"/>
          </a:xfrm>
        </p:spPr>
        <p:txBody>
          <a:bodyPr>
            <a:normAutofit/>
          </a:bodyPr>
          <a:lstStyle/>
          <a:p>
            <a:pPr algn="just"/>
            <a:r>
              <a:rPr lang="es-ES" sz="1600" dirty="0"/>
              <a:t>El médico Jesús </a:t>
            </a:r>
            <a:r>
              <a:rPr lang="es-ES" sz="1600" dirty="0" err="1"/>
              <a:t>Montorio</a:t>
            </a:r>
            <a:r>
              <a:rPr lang="es-ES" sz="1600" dirty="0"/>
              <a:t> Marzo, cuñado del P. Ricardo, reconoció los cadáveres en el depósito de cadáveres del Hospital Provincial de Valencia y descubrió que su familiar llevaba un cilicio.</a:t>
            </a:r>
            <a:endParaRPr lang="es-ES" sz="1600" dirty="0"/>
          </a:p>
          <a:p>
            <a:pPr algn="just"/>
            <a:r>
              <a:rPr lang="es-ES" sz="1600" dirty="0"/>
              <a:t>"PAG. Ricardo y Antonio son dos testigos de la fe incluidos en la procesión de mártires cristianos de la Iglesia española, protagonistas de uno de los testimonios más heroicos y compactos de la historia. Ni el P. Ricardo, ni Antonio, ni ninguno de los otros miles de mártires de la guerra civil de 1931-1939, hicieron la guerra a nadie: fueron víctimas inocentes, fieles a Cristo. Así los reconoce la Iglesia al beatificarlos” (Vicente Cárcel </a:t>
            </a:r>
            <a:r>
              <a:rPr lang="es-ES" sz="1600" dirty="0" err="1"/>
              <a:t>Ortí</a:t>
            </a:r>
            <a:r>
              <a:rPr lang="es-ES" sz="1600" dirty="0"/>
              <a:t>).</a:t>
            </a:r>
            <a:endParaRPr lang="es-ES" sz="1600" dirty="0"/>
          </a:p>
        </p:txBody>
      </p:sp>
      <p:pic>
        <p:nvPicPr>
          <p:cNvPr id="6" name="Imagen 5" descr="http://www.donorione.org/public/content/95_foto1.jpg"/>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908290" y="3236595"/>
            <a:ext cx="1112520" cy="91630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22263"/>
            <a:ext cx="8918331" cy="600929"/>
          </a:xfrm>
        </p:spPr>
        <p:txBody>
          <a:bodyPr>
            <a:normAutofit/>
          </a:bodyPr>
          <a:lstStyle/>
          <a:p>
            <a:r>
              <a:rPr lang="es-ES" sz="3600" dirty="0" smtClean="0"/>
              <a:t>RICARDO GIL BARCELÓN</a:t>
            </a:r>
            <a:endParaRPr lang="es-ES" sz="3600" dirty="0"/>
          </a:p>
        </p:txBody>
      </p:sp>
      <p:sp>
        <p:nvSpPr>
          <p:cNvPr id="5" name="Subtítulo 4"/>
          <p:cNvSpPr>
            <a:spLocks noGrp="1"/>
          </p:cNvSpPr>
          <p:nvPr>
            <p:ph type="subTitle" idx="1"/>
          </p:nvPr>
        </p:nvSpPr>
        <p:spPr>
          <a:xfrm>
            <a:off x="193431" y="923191"/>
            <a:ext cx="10480431" cy="5723793"/>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cementerio de Valencia</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03 de agosto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algn="just"/>
            <a:r>
              <a:rPr lang="es-ES" sz="1600" dirty="0">
                <a:hlinkClick r:id="rId1"/>
              </a:rPr>
              <a:t>http://</a:t>
            </a:r>
            <a:r>
              <a:rPr lang="es-ES" sz="1600" dirty="0" smtClean="0">
                <a:hlinkClick r:id="rId1"/>
              </a:rPr>
              <a:t>www.donorione.org/Public/ContentPage/content.asp?hdnIdContent=95</a:t>
            </a:r>
            <a:endParaRPr lang="es-ES" sz="1600" dirty="0" smtClean="0"/>
          </a:p>
          <a:p>
            <a:pPr algn="just"/>
            <a:endParaRPr lang="es-ES" sz="1600" dirty="0"/>
          </a:p>
          <a:p>
            <a:pPr algn="just"/>
            <a:endParaRPr lang="es-ES" sz="1600" dirty="0" smtClean="0"/>
          </a:p>
          <a:p>
            <a:pPr algn="just"/>
            <a:endParaRPr lang="es-ES" sz="1600" dirty="0" smtClean="0"/>
          </a:p>
          <a:p>
            <a:pPr algn="just"/>
            <a:endParaRPr lang="es-ES" sz="1600" dirty="0"/>
          </a:p>
        </p:txBody>
      </p:sp>
      <p:pic>
        <p:nvPicPr>
          <p:cNvPr id="6" name="Imagen 5" descr="http://www.donorione.org/public/content/95_foto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8405" y="1843405"/>
            <a:ext cx="1144270" cy="916305"/>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8753</Words>
  <Application>WPS Presentation</Application>
  <PresentationFormat>Panorámica</PresentationFormat>
  <Paragraphs>63</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SimSun</vt:lpstr>
      <vt:lpstr>Wingdings</vt:lpstr>
      <vt:lpstr>Calibri Light</vt:lpstr>
      <vt:lpstr>Calibri</vt:lpstr>
      <vt:lpstr>Microsoft YaHei</vt:lpstr>
      <vt:lpstr>Arial Unicode MS</vt:lpstr>
      <vt:lpstr>Tema de Office</vt:lpstr>
      <vt:lpstr>RICARDO GIL BARCELÓN</vt:lpstr>
      <vt:lpstr>RICARDO GIL BARCELÓN</vt:lpstr>
      <vt:lpstr>RICARDO GIL BARCELÓN</vt:lpstr>
      <vt:lpstr>RICARDO GIL BARCELÓN</vt:lpstr>
      <vt:lpstr>RICARDO GIL BARCELÓN</vt:lpstr>
      <vt:lpstr>RICARDO GIL BARCELÓN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RICARDO GIL BARCELÓN</dc:title>
  <dc:creator>Usuario</dc:creator>
  <cp:lastModifiedBy>Beatriz</cp:lastModifiedBy>
  <cp:revision>4</cp:revision>
  <dcterms:created xsi:type="dcterms:W3CDTF">2023-07-02T19:17:00Z</dcterms:created>
  <dcterms:modified xsi:type="dcterms:W3CDTF">2023-09-15T18:32:43Z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1BE735E354044E11A9887D4E55E84F9A_12</vt:lpwstr>
  </property>
  <property fmtid="{D5CDD505-2E9C-101B-9397-08002B2CF9AE}" pid="3" name="KSOProductBuildVer">
    <vt:lpwstr>3082-12.2.0.13215</vt:lpwstr>
  </property>
</Properties>
</file>