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ECA495D-808E-467F-87D9-5031CB38C0BD}"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542612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ECA495D-808E-467F-87D9-5031CB38C0BD}"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180733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ECA495D-808E-467F-87D9-5031CB38C0BD}"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4096627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ECA495D-808E-467F-87D9-5031CB38C0BD}"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109433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ECA495D-808E-467F-87D9-5031CB38C0BD}"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832951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EECA495D-808E-467F-87D9-5031CB38C0BD}" type="datetimeFigureOut">
              <a:rPr lang="es-ES" smtClean="0"/>
              <a:t>09/12/2023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2422722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EECA495D-808E-467F-87D9-5031CB38C0BD}" type="datetimeFigureOut">
              <a:rPr lang="es-ES" smtClean="0"/>
              <a:t>09/12/2023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348808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ECA495D-808E-467F-87D9-5031CB38C0BD}" type="datetimeFigureOut">
              <a:rPr lang="es-ES" smtClean="0"/>
              <a:t>09/12/2023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770075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ECA495D-808E-467F-87D9-5031CB38C0BD}" type="datetimeFigureOut">
              <a:rPr lang="es-ES" smtClean="0"/>
              <a:t>09/12/2023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320401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ECA495D-808E-467F-87D9-5031CB38C0BD}" type="datetimeFigureOut">
              <a:rPr lang="es-ES" smtClean="0"/>
              <a:t>09/12/2023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21048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ECA495D-808E-467F-87D9-5031CB38C0BD}" type="datetimeFigureOut">
              <a:rPr lang="es-ES" smtClean="0"/>
              <a:t>09/12/2023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B9F4A5-B9BA-4A95-AC16-5FD9ECC1ADD2}" type="slidenum">
              <a:rPr lang="es-ES" smtClean="0"/>
              <a:t>‹Nº›</a:t>
            </a:fld>
            <a:endParaRPr lang="es-ES"/>
          </a:p>
        </p:txBody>
      </p:sp>
    </p:spTree>
    <p:extLst>
      <p:ext uri="{BB962C8B-B14F-4D97-AF65-F5344CB8AC3E}">
        <p14:creationId xmlns:p14="http://schemas.microsoft.com/office/powerpoint/2010/main" val="202764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A495D-808E-467F-87D9-5031CB38C0BD}" type="datetimeFigureOut">
              <a:rPr lang="es-ES" smtClean="0"/>
              <a:t>09/12/2023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9F4A5-B9BA-4A95-AC16-5FD9ECC1ADD2}" type="slidenum">
              <a:rPr lang="es-ES" smtClean="0"/>
              <a:t>‹Nº›</a:t>
            </a:fld>
            <a:endParaRPr lang="es-ES"/>
          </a:p>
        </p:txBody>
      </p:sp>
    </p:spTree>
    <p:extLst>
      <p:ext uri="{BB962C8B-B14F-4D97-AF65-F5344CB8AC3E}">
        <p14:creationId xmlns:p14="http://schemas.microsoft.com/office/powerpoint/2010/main" val="1848636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iglesianavarra.org/martires-navarros-en-el-ano-de-la-fe/2013/09/nuevos-martires-beatos-navarros-en-el-ano-de-la-fe-xi/" TargetMode="External"/><Relationship Id="rId2" Type="http://schemas.openxmlformats.org/officeDocument/2006/relationships/hyperlink" Target="https://www.bisbatlleida.org/ca/persona-historica/ayape-rem%C3%B3n-%C3%A1ngel-h-bruno-jos%C3%A9-marista" TargetMode="Externa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hyperlink" Target="https://martires.centroeu.com/me-matais-pero-no-podreis-matar-la-religion-beatificacion-en-granada-tu-gracia-vale-mas-que-la-vid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51709" y="235672"/>
            <a:ext cx="9023927" cy="651019"/>
          </a:xfrm>
        </p:spPr>
        <p:txBody>
          <a:bodyPr>
            <a:normAutofit/>
          </a:bodyPr>
          <a:lstStyle/>
          <a:p>
            <a:r>
              <a:rPr lang="es-ES" sz="3600" dirty="0" smtClean="0"/>
              <a:t>ANGEL AYAPE REMON</a:t>
            </a:r>
            <a:endParaRPr lang="es-ES" sz="3600" dirty="0"/>
          </a:p>
        </p:txBody>
      </p:sp>
      <p:sp>
        <p:nvSpPr>
          <p:cNvPr id="3" name="Subtítulo 2"/>
          <p:cNvSpPr>
            <a:spLocks noGrp="1"/>
          </p:cNvSpPr>
          <p:nvPr>
            <p:ph type="subTitle" idx="1"/>
          </p:nvPr>
        </p:nvSpPr>
        <p:spPr>
          <a:xfrm>
            <a:off x="369455" y="997527"/>
            <a:ext cx="10298545" cy="5624946"/>
          </a:xfrm>
        </p:spPr>
        <p:txBody>
          <a:bodyPr>
            <a:normAutofit/>
          </a:bodyPr>
          <a:lstStyle/>
          <a:p>
            <a:pPr algn="just"/>
            <a:r>
              <a:rPr lang="es-ES" sz="1600" b="1" dirty="0" smtClean="0"/>
              <a:t>Nombre Civil: </a:t>
            </a:r>
            <a:r>
              <a:rPr lang="es-ES" sz="1600" dirty="0" smtClean="0"/>
              <a:t>Ángel</a:t>
            </a:r>
          </a:p>
          <a:p>
            <a:pPr algn="just"/>
            <a:r>
              <a:rPr lang="es-ES" sz="1600" b="1" dirty="0" smtClean="0"/>
              <a:t>Fecha Nacimiento:  </a:t>
            </a:r>
            <a:r>
              <a:rPr lang="es-ES" sz="1600" dirty="0" smtClean="0"/>
              <a:t>1 de octubre de 1915</a:t>
            </a:r>
          </a:p>
          <a:p>
            <a:pPr algn="just"/>
            <a:r>
              <a:rPr lang="es-ES" sz="1600" b="1" dirty="0" smtClean="0"/>
              <a:t>Lugar Nacimiento: </a:t>
            </a:r>
            <a:r>
              <a:rPr lang="es-ES" sz="1600" dirty="0" smtClean="0"/>
              <a:t> </a:t>
            </a:r>
            <a:r>
              <a:rPr lang="es-ES" sz="1600" dirty="0" err="1" smtClean="0"/>
              <a:t>Cáseda</a:t>
            </a:r>
            <a:r>
              <a:rPr lang="es-ES" sz="1600" dirty="0" smtClean="0"/>
              <a:t> (Navarra)</a:t>
            </a:r>
          </a:p>
          <a:p>
            <a:pPr algn="just"/>
            <a:r>
              <a:rPr lang="es-ES" sz="1600" b="1" dirty="0" smtClean="0"/>
              <a:t>Sexo: </a:t>
            </a:r>
            <a:r>
              <a:rPr lang="es-ES" sz="1600" dirty="0" smtClean="0"/>
              <a:t>Varón</a:t>
            </a:r>
          </a:p>
          <a:p>
            <a:pPr algn="just"/>
            <a:r>
              <a:rPr lang="es-ES" sz="1600" b="1" dirty="0" smtClean="0"/>
              <a:t>Fecha Asesinato: </a:t>
            </a:r>
            <a:r>
              <a:rPr lang="es-ES" sz="1600" dirty="0" smtClean="0"/>
              <a:t>23 de agosto de 1936</a:t>
            </a:r>
          </a:p>
          <a:p>
            <a:pPr algn="just"/>
            <a:r>
              <a:rPr lang="es-ES" sz="1600" b="1" dirty="0" smtClean="0"/>
              <a:t>Lugar Asesinato: </a:t>
            </a:r>
            <a:r>
              <a:rPr lang="es-ES" sz="1600" dirty="0" smtClean="0"/>
              <a:t>Puerta del Cambrón (Toledo)</a:t>
            </a:r>
          </a:p>
          <a:p>
            <a:pPr algn="just"/>
            <a:r>
              <a:rPr lang="es-ES" sz="1600" b="1" dirty="0" smtClean="0"/>
              <a:t>Orden Religiosa: </a:t>
            </a:r>
            <a:r>
              <a:rPr lang="es-ES" sz="1600" dirty="0" smtClean="0"/>
              <a:t>Religioso Profeso de los Hermanos Maristas (FMS)</a:t>
            </a:r>
          </a:p>
          <a:p>
            <a:pPr algn="just"/>
            <a:r>
              <a:rPr lang="es-ES" sz="1600" b="1" dirty="0" smtClean="0"/>
              <a:t>Datos Biográficos Resumidos:</a:t>
            </a:r>
          </a:p>
          <a:p>
            <a:pPr algn="just"/>
            <a:r>
              <a:rPr lang="es-ES" sz="1600" dirty="0" smtClean="0"/>
              <a:t>Nombre de los padres: Javier e Isabel</a:t>
            </a:r>
          </a:p>
          <a:p>
            <a:pPr algn="just"/>
            <a:r>
              <a:rPr lang="es-ES" sz="1600" dirty="0" smtClean="0"/>
              <a:t>Al día siguiente de nacer fue bautizado, en la Parroquia de la Asunción de Nuestra Señora de </a:t>
            </a:r>
            <a:r>
              <a:rPr lang="es-ES" sz="1600" dirty="0" err="1" smtClean="0"/>
              <a:t>Cáseda</a:t>
            </a:r>
            <a:r>
              <a:rPr lang="es-ES" sz="1600" dirty="0" smtClean="0"/>
              <a:t> (Navarra)</a:t>
            </a:r>
          </a:p>
          <a:p>
            <a:pPr algn="just"/>
            <a:r>
              <a:rPr lang="es-ES" sz="1600" dirty="0" smtClean="0"/>
              <a:t>29/10/1922 – Recibió el Sacramento de la Confirmación.</a:t>
            </a:r>
          </a:p>
          <a:p>
            <a:pPr algn="just" fontAlgn="base"/>
            <a:r>
              <a:rPr lang="es-ES" sz="1700" dirty="0"/>
              <a:t>En su familia reinaba la religiosidad; en ella se rezaba el rosario todos los días, al caer la tarde, salvo que tuvieran mucho trabajo, como sucedía en los días de recogida de la cosecha. El padre de Ángel era un cristiano ejemplar y su madre, que era muy devota, tenía un carácter sumamente agradable y exhortaba a los suyos a frecuentar la comunión que ella recibía diariamente.</a:t>
            </a:r>
          </a:p>
          <a:p>
            <a:pPr algn="just" fontAlgn="base"/>
            <a:r>
              <a:rPr lang="es-ES" sz="1700" dirty="0"/>
              <a:t>Ángel se distinguía por su carácter vivaz. En la escuela, destacaba por su aplicación e inteligencia. Su formación cristiana y su buen corazón lo impulsaban a ayudar a todos, pero especialmente a los más necesitados.</a:t>
            </a:r>
          </a:p>
          <a:p>
            <a:pPr algn="just"/>
            <a:endParaRPr lang="es-ES" sz="1600" dirty="0" smtClean="0"/>
          </a:p>
          <a:p>
            <a:pPr algn="just"/>
            <a:endParaRPr lang="es-ES" sz="1600" b="1" dirty="0" smtClean="0"/>
          </a:p>
          <a:p>
            <a:pPr algn="just"/>
            <a:endParaRPr lang="es-ES" sz="16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0248" y="3011055"/>
            <a:ext cx="970772" cy="1513262"/>
          </a:xfrm>
          <a:prstGeom prst="rect">
            <a:avLst/>
          </a:prstGeom>
        </p:spPr>
      </p:pic>
    </p:spTree>
    <p:extLst>
      <p:ext uri="{BB962C8B-B14F-4D97-AF65-F5344CB8AC3E}">
        <p14:creationId xmlns:p14="http://schemas.microsoft.com/office/powerpoint/2010/main" val="1526003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02327" y="494290"/>
            <a:ext cx="9264073" cy="632546"/>
          </a:xfrm>
        </p:spPr>
        <p:txBody>
          <a:bodyPr>
            <a:normAutofit/>
          </a:bodyPr>
          <a:lstStyle/>
          <a:p>
            <a:r>
              <a:rPr lang="es-ES" sz="3600" dirty="0" smtClean="0"/>
              <a:t>ANGEL AYAPE REMON</a:t>
            </a:r>
            <a:endParaRPr lang="es-ES" sz="3600" dirty="0"/>
          </a:p>
        </p:txBody>
      </p:sp>
      <p:sp>
        <p:nvSpPr>
          <p:cNvPr id="5" name="Subtítulo 4"/>
          <p:cNvSpPr>
            <a:spLocks noGrp="1"/>
          </p:cNvSpPr>
          <p:nvPr>
            <p:ph type="subTitle" idx="1"/>
          </p:nvPr>
        </p:nvSpPr>
        <p:spPr>
          <a:xfrm>
            <a:off x="341745" y="1126836"/>
            <a:ext cx="10483273" cy="5578764"/>
          </a:xfrm>
        </p:spPr>
        <p:txBody>
          <a:bodyPr>
            <a:normAutofit/>
          </a:bodyPr>
          <a:lstStyle/>
          <a:p>
            <a:pPr algn="just" fontAlgn="base"/>
            <a:r>
              <a:rPr lang="es-ES" sz="1600" dirty="0"/>
              <a:t>El encuentro con un hermano marista hizo despertar en él el ideal de religioso enseñante. Su itinerario en la formación lo comienza en el seminario marista de Villa- franca de Navarra, donde ingresa el 18 de marzo de 1927. El 13 de septiembre de 1930 comienza el noviciado en Las Avellanas (Lleida), donde viste el hábito el 8 de septiembre de 1931, recibiendo el nombre de </a:t>
            </a:r>
            <a:r>
              <a:rPr lang="es-ES" sz="1600" b="1" dirty="0"/>
              <a:t>H. Bruno José</a:t>
            </a:r>
            <a:r>
              <a:rPr lang="es-ES" sz="1600" dirty="0"/>
              <a:t>. El 8 de septiembre de 1932 emite los primeros votos religiosos</a:t>
            </a:r>
            <a:r>
              <a:rPr lang="es-ES" sz="1600" dirty="0" smtClean="0"/>
              <a:t>.</a:t>
            </a:r>
          </a:p>
          <a:p>
            <a:pPr algn="just" fontAlgn="base"/>
            <a:r>
              <a:rPr lang="es-ES" sz="1600" dirty="0"/>
              <a:t>Entusiasta de su vocación, cultivó el deseo de trabajar en tierras de misión, por lo que pidió autorización a su madre para partir para Chile, pero no fue atendida su petición. Comienza su corta misión educativa, desempeñada durante tres años, como profesor ayudante, en septiembre de 1933, en el colegio Los Madrazo de Madrid. Como profesor, se distingue en que escucha con docilidad las observaciones que se le hacen sobre la manera de dirigir una clase, y las pone en práctica. Se sentía animado de un ardiente deseo y un ansia de catequizar a los niños y jóvenes. De inteligencia despierta, conjugaba su carácter firme, inclinado a defender sus ideas, con la comprensión hacia los demás, pero siempre obedecía en lo que se le mandaba. Su temperamento era agradable y humano, lo que le hacía ganarse la simpatía y el afecto de los </a:t>
            </a:r>
            <a:r>
              <a:rPr lang="es-ES" sz="1600" dirty="0" smtClean="0"/>
              <a:t>demás</a:t>
            </a:r>
            <a:endParaRPr lang="es-ES" sz="1600" dirty="0"/>
          </a:p>
          <a:p>
            <a:pPr algn="just" fontAlgn="base"/>
            <a:r>
              <a:rPr lang="es-ES" sz="1600" dirty="0"/>
              <a:t> </a:t>
            </a: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0248" y="3011055"/>
            <a:ext cx="970772" cy="1513262"/>
          </a:xfrm>
          <a:prstGeom prst="rect">
            <a:avLst/>
          </a:prstGeom>
        </p:spPr>
      </p:pic>
    </p:spTree>
    <p:extLst>
      <p:ext uri="{BB962C8B-B14F-4D97-AF65-F5344CB8AC3E}">
        <p14:creationId xmlns:p14="http://schemas.microsoft.com/office/powerpoint/2010/main" val="2802544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11564" y="346508"/>
            <a:ext cx="9356436" cy="586364"/>
          </a:xfrm>
        </p:spPr>
        <p:txBody>
          <a:bodyPr>
            <a:normAutofit/>
          </a:bodyPr>
          <a:lstStyle/>
          <a:p>
            <a:r>
              <a:rPr lang="es-ES" sz="3600" dirty="0" smtClean="0"/>
              <a:t>ANGEL AYAPE REMON</a:t>
            </a:r>
            <a:endParaRPr lang="es-ES" sz="3600" dirty="0"/>
          </a:p>
        </p:txBody>
      </p:sp>
      <p:sp>
        <p:nvSpPr>
          <p:cNvPr id="5" name="Subtítulo 4"/>
          <p:cNvSpPr>
            <a:spLocks noGrp="1"/>
          </p:cNvSpPr>
          <p:nvPr>
            <p:ph type="subTitle" idx="1"/>
          </p:nvPr>
        </p:nvSpPr>
        <p:spPr>
          <a:xfrm>
            <a:off x="193963" y="932871"/>
            <a:ext cx="10714181" cy="5800437"/>
          </a:xfrm>
        </p:spPr>
        <p:txBody>
          <a:bodyPr>
            <a:normAutofit lnSpcReduction="10000"/>
          </a:bodyPr>
          <a:lstStyle/>
          <a:p>
            <a:pPr algn="just"/>
            <a:r>
              <a:rPr lang="es-ES" sz="1600" b="1" dirty="0" smtClean="0"/>
              <a:t>DATOS BIOGRÁFICOS EXTENDIDOS:</a:t>
            </a:r>
          </a:p>
          <a:p>
            <a:pPr algn="just"/>
            <a:r>
              <a:rPr lang="es-ES" sz="1600" b="1" dirty="0" smtClean="0"/>
              <a:t>MARTIRIO Y ASESINATO:</a:t>
            </a:r>
          </a:p>
          <a:p>
            <a:pPr algn="just" fontAlgn="base"/>
            <a:r>
              <a:rPr lang="es-ES" sz="1600" dirty="0"/>
              <a:t>En noviembre de 1935, llega a Toledo. Allí se entrega a socorrer a sus hermanos y a las religiosas de la ciudad. A la edad de 20 años, le sorprendió la persecución religiosa de 1936. En compañía de sus hermanos de comunidad, y por su condición de religioso, le arrebataron su vida el 23 de agosto de 1936</a:t>
            </a:r>
            <a:r>
              <a:rPr lang="es-ES" sz="1600" dirty="0" smtClean="0"/>
              <a:t>.</a:t>
            </a:r>
          </a:p>
          <a:p>
            <a:pPr algn="just" fontAlgn="base"/>
            <a:r>
              <a:rPr lang="es-ES" sz="1600" dirty="0"/>
              <a:t>                                                  H. Mariano </a:t>
            </a:r>
            <a:r>
              <a:rPr lang="es-ES" sz="1600" dirty="0" smtClean="0"/>
              <a:t>SANTAMARÍA</a:t>
            </a:r>
          </a:p>
          <a:p>
            <a:pPr algn="just"/>
            <a:r>
              <a:rPr lang="es-ES" sz="1600" dirty="0"/>
              <a:t>La matanza de Toledo la relata Jorge López </a:t>
            </a:r>
            <a:r>
              <a:rPr lang="es-ES" sz="1600" dirty="0" err="1"/>
              <a:t>Teulón</a:t>
            </a:r>
            <a:r>
              <a:rPr lang="es-ES" sz="1600" dirty="0"/>
              <a:t>, en su obra </a:t>
            </a:r>
            <a:r>
              <a:rPr lang="es-ES" sz="1600" i="1" dirty="0"/>
              <a:t>Toledo, 1936, ciudad mártir</a:t>
            </a:r>
            <a:r>
              <a:rPr lang="es-ES" sz="1600" dirty="0"/>
              <a:t>. La causa -o excusa- inmediata de los sucesos fue que, el 22 de agosto, los aviones del ejército republicano que </a:t>
            </a:r>
            <a:r>
              <a:rPr lang="es-ES" sz="1600" b="1" dirty="0"/>
              <a:t>bombardeaban el Alcázar de Toledo, erraron en su puntería matando a varios soldados de su propio ejército</a:t>
            </a:r>
            <a:r>
              <a:rPr lang="es-ES" sz="1600" dirty="0"/>
              <a:t>. Los mandos de la cárcel tenían “programado” un plan para la matanza: “No hay nada de improvisación; sólo faltaba saber cuándo”. Para cuando un grupo de agitadores se presentó a las puertas de la Prisión Provincial, ya el patio de la misma era “un hervidero. No han necesitado que nadie los empuje para solicitar venganza y nuevas muertes; o por lo menos, las mismas muertes que las causadas entre sus propias filas”.</a:t>
            </a:r>
          </a:p>
          <a:p>
            <a:pPr algn="just"/>
            <a:r>
              <a:rPr lang="es-ES" sz="1600" dirty="0"/>
              <a:t>Detrás de la pareja </a:t>
            </a:r>
            <a:r>
              <a:rPr lang="es-ES" sz="1600" dirty="0" err="1"/>
              <a:t>Moscardó</a:t>
            </a:r>
            <a:r>
              <a:rPr lang="es-ES" sz="1600" dirty="0"/>
              <a:t>-Polo, iba el maestro de ceremonias de la catedral, </a:t>
            </a:r>
            <a:r>
              <a:rPr lang="es-ES" sz="1600" b="1" dirty="0"/>
              <a:t>Segundo Blanco Fernández de Lara</a:t>
            </a:r>
            <a:r>
              <a:rPr lang="es-ES" sz="1600" dirty="0"/>
              <a:t>, atado con el anciano y casi ciego coadjutor de la parroquia de San Martín, </a:t>
            </a:r>
            <a:r>
              <a:rPr lang="es-ES" sz="1600" b="1" dirty="0"/>
              <a:t>Raimundo Ramírez Gutiérrez</a:t>
            </a:r>
            <a:r>
              <a:rPr lang="es-ES" sz="1600" dirty="0"/>
              <a:t>. El teniente vicario general de la diócesis, </a:t>
            </a:r>
            <a:r>
              <a:rPr lang="es-ES" sz="1600" b="1" dirty="0"/>
              <a:t>Agustín Rodríguez </a:t>
            </a:r>
            <a:r>
              <a:rPr lang="es-ES" sz="1600" b="1" dirty="0" err="1"/>
              <a:t>Rodríguez</a:t>
            </a:r>
            <a:r>
              <a:rPr lang="es-ES" sz="1600" dirty="0"/>
              <a:t>, iba con </a:t>
            </a:r>
            <a:r>
              <a:rPr lang="es-ES" sz="1600" b="1" dirty="0"/>
              <a:t>Fausto Roncero Cantero</a:t>
            </a:r>
            <a:r>
              <a:rPr lang="es-ES" sz="1600" dirty="0"/>
              <a:t>, beneficiado de la catedral y capellán del convento de Santa Clara. A </a:t>
            </a:r>
            <a:r>
              <a:rPr lang="es-ES" sz="1600" b="1" dirty="0"/>
              <a:t>Manuel Hernández Díaz-Guerra</a:t>
            </a:r>
            <a:r>
              <a:rPr lang="es-ES" sz="1600" dirty="0"/>
              <a:t>, coadjutor de Portillo, lo ataron con </a:t>
            </a:r>
            <a:r>
              <a:rPr lang="es-ES" sz="1600" b="1" dirty="0"/>
              <a:t>Feliciano Lorente Garrido</a:t>
            </a:r>
            <a:r>
              <a:rPr lang="es-ES" sz="1600" dirty="0"/>
              <a:t>, párroco de </a:t>
            </a:r>
            <a:r>
              <a:rPr lang="es-ES" sz="1600" dirty="0" err="1"/>
              <a:t>Arcicóllar</a:t>
            </a:r>
            <a:r>
              <a:rPr lang="es-ES" sz="1600" dirty="0"/>
              <a:t> y </a:t>
            </a:r>
            <a:r>
              <a:rPr lang="es-ES" sz="1600" dirty="0" err="1"/>
              <a:t>Camarenilla</a:t>
            </a:r>
            <a:r>
              <a:rPr lang="es-ES" sz="1600" dirty="0"/>
              <a:t>, quien antes de la guerra tuvo un percance con las autoridades locales: mientras leía desde el púlpito un escrito del arzobispo durante la misa, subió el alcalde, se lo arrebató de las manos y le dijo que, sin su expreso permiso, no podía leer al pueblo nada. Al estallar la guerra se refugió en el campo; pero, sabiendo que le buscaban, se entregó a las autoridades de </a:t>
            </a:r>
            <a:r>
              <a:rPr lang="es-ES" sz="1600" dirty="0" err="1"/>
              <a:t>Camarenilla</a:t>
            </a:r>
            <a:r>
              <a:rPr lang="es-ES" sz="1600" dirty="0"/>
              <a:t>, que él consideraba más razonables, quienes lo condujeron a Toledo. </a:t>
            </a:r>
            <a:r>
              <a:rPr lang="es-ES" sz="1600" b="1" dirty="0"/>
              <a:t>Gregorio Martín Paramo</a:t>
            </a:r>
            <a:r>
              <a:rPr lang="es-ES" sz="1600" dirty="0"/>
              <a:t>, capellán de San José, iba atado con </a:t>
            </a:r>
            <a:r>
              <a:rPr lang="es-ES" sz="1600" b="1" dirty="0"/>
              <a:t>Emilio López Martín</a:t>
            </a:r>
            <a:r>
              <a:rPr lang="es-ES" sz="1600" dirty="0"/>
              <a:t>, capellán mozárabe de la catedral. A </a:t>
            </a:r>
            <a:r>
              <a:rPr lang="es-ES" sz="1600" b="1" dirty="0"/>
              <a:t>Calixto Paniagua Huecas</a:t>
            </a:r>
            <a:r>
              <a:rPr lang="es-ES" sz="1600" dirty="0"/>
              <a:t>, chantre de la catedral de Cádiz, lo ataron con </a:t>
            </a:r>
            <a:r>
              <a:rPr lang="es-ES" sz="1600" b="1" dirty="0"/>
              <a:t>Antonio </a:t>
            </a:r>
            <a:r>
              <a:rPr lang="es-ES" sz="1600" b="1" dirty="0" err="1"/>
              <a:t>Arbó</a:t>
            </a:r>
            <a:r>
              <a:rPr lang="es-ES" sz="1600" b="1" dirty="0"/>
              <a:t> Delgado</a:t>
            </a:r>
            <a:r>
              <a:rPr lang="es-ES" sz="1600" dirty="0"/>
              <a:t>, beneficiado de la de Toledo. Además de estos 11 sacerdotes, había 10 hermanos maristas; faltaba uno de la comunidad, el hermano Jorge Luis, que había continuado con su tarea de cocinero en la cárcel, y al que a la hora de la matanza no reconocieron como religioso. Dijeron que les llevan al Penal de Ocaña, medio centenar de kilómetros hacia el este.</a:t>
            </a:r>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0248" y="3011055"/>
            <a:ext cx="970772" cy="1513262"/>
          </a:xfrm>
          <a:prstGeom prst="rect">
            <a:avLst/>
          </a:prstGeom>
        </p:spPr>
      </p:pic>
    </p:spTree>
    <p:extLst>
      <p:ext uri="{BB962C8B-B14F-4D97-AF65-F5344CB8AC3E}">
        <p14:creationId xmlns:p14="http://schemas.microsoft.com/office/powerpoint/2010/main" val="2433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07127" y="300326"/>
            <a:ext cx="8977745" cy="715673"/>
          </a:xfrm>
        </p:spPr>
        <p:txBody>
          <a:bodyPr>
            <a:normAutofit/>
          </a:bodyPr>
          <a:lstStyle/>
          <a:p>
            <a:r>
              <a:rPr lang="es-ES" sz="3600" dirty="0" smtClean="0"/>
              <a:t>ANGEL AYAPE REMON</a:t>
            </a:r>
            <a:endParaRPr lang="es-ES" sz="3600" dirty="0"/>
          </a:p>
        </p:txBody>
      </p:sp>
      <p:sp>
        <p:nvSpPr>
          <p:cNvPr id="5" name="Subtítulo 4"/>
          <p:cNvSpPr>
            <a:spLocks noGrp="1"/>
          </p:cNvSpPr>
          <p:nvPr>
            <p:ph type="subTitle" idx="1"/>
          </p:nvPr>
        </p:nvSpPr>
        <p:spPr>
          <a:xfrm>
            <a:off x="240145" y="1015999"/>
            <a:ext cx="10501746" cy="5652656"/>
          </a:xfrm>
        </p:spPr>
        <p:txBody>
          <a:bodyPr>
            <a:normAutofit/>
          </a:bodyPr>
          <a:lstStyle/>
          <a:p>
            <a:pPr algn="just"/>
            <a:r>
              <a:rPr lang="es-ES" sz="1600" dirty="0"/>
              <a:t>En un camión, los milicianos cargaron ametralladoras y municiones. </a:t>
            </a:r>
            <a:r>
              <a:rPr lang="es-ES" sz="1600" b="1" dirty="0"/>
              <a:t>Se dieron órdenes de apagar el alumbrado en la Puerta del Cambrón</a:t>
            </a:r>
            <a:r>
              <a:rPr lang="es-ES" sz="1600" dirty="0"/>
              <a:t>, donde las murallas al noroeste de la ciudad se abren al paseo de </a:t>
            </a:r>
            <a:r>
              <a:rPr lang="es-ES" sz="1600" dirty="0" err="1"/>
              <a:t>Recaredo</a:t>
            </a:r>
            <a:r>
              <a:rPr lang="es-ES" sz="1600" dirty="0"/>
              <a:t> y al del Cristo de la Vega, y sus alrededores. Los 80 hombres elegidos, en parejas de dos en dos y en grupos de diez, salieron de la prisión de Gilitos, </a:t>
            </a:r>
            <a:r>
              <a:rPr lang="es-ES" sz="1600" b="1" dirty="0"/>
              <a:t>rezando el rosario</a:t>
            </a:r>
            <a:r>
              <a:rPr lang="es-ES" sz="1600" dirty="0"/>
              <a:t>, en las primeras horas del 23 de agosto. Los milicianos que van por delante con linternas, al llegar a la Puerta del Cambrón, ahuyentan a los vecinos a grandes voces. Al pasar la Puerta, </a:t>
            </a:r>
            <a:r>
              <a:rPr lang="es-ES" sz="1600" b="1" dirty="0"/>
              <a:t>un grupo es conducido, por la izquierda, hacia la explanada posterior del Matadero</a:t>
            </a:r>
            <a:r>
              <a:rPr lang="es-ES" sz="1600" dirty="0"/>
              <a:t>, cercana al Puente de San Martín; y </a:t>
            </a:r>
            <a:r>
              <a:rPr lang="es-ES" sz="1600" b="1" dirty="0"/>
              <a:t>otro grupo, por la derecha, hacia la fuente del Salobre</a:t>
            </a:r>
            <a:r>
              <a:rPr lang="es-ES" sz="1600" dirty="0"/>
              <a:t>. El camión había salido una hora antes, y los de </a:t>
            </a:r>
            <a:r>
              <a:rPr lang="es-ES" sz="1600" b="1" dirty="0"/>
              <a:t>las ametralladoras ya estaban situados</a:t>
            </a:r>
            <a:r>
              <a:rPr lang="es-ES" sz="1600" dirty="0"/>
              <a:t> en la carretera frente a las murallas.</a:t>
            </a:r>
            <a:br>
              <a:rPr lang="es-ES" sz="1600" dirty="0"/>
            </a:br>
            <a:r>
              <a:rPr lang="es-ES" sz="1600" dirty="0"/>
              <a:t>Los sacerdotes daban y recibían absoluciones. En la explanada del Matadero, José Polo se encaró con los ejecutores:</a:t>
            </a:r>
            <a:br>
              <a:rPr lang="es-ES" sz="1600" dirty="0"/>
            </a:br>
            <a:r>
              <a:rPr lang="es-ES" sz="1600" dirty="0"/>
              <a:t>-Dios es testigo del crimen colectivo que van a consumar. </a:t>
            </a:r>
            <a:r>
              <a:rPr lang="es-ES" sz="1600" b="1" dirty="0"/>
              <a:t>Dios les pedirá cuentas. Él, en nombre de todos nosotros, les perdona</a:t>
            </a:r>
            <a:r>
              <a:rPr lang="es-ES" sz="1600" dirty="0"/>
              <a:t>.</a:t>
            </a:r>
            <a:br>
              <a:rPr lang="es-ES" sz="1600" dirty="0"/>
            </a:br>
            <a:r>
              <a:rPr lang="es-ES" sz="1600" dirty="0"/>
              <a:t>Después se dirigió a sus compañeros y comenzaron los disparos de ametralladoras y fusiles, mientras los moribundos daban vivas a Cristo Rey y a España. Cuando fueron a rematar al deán Polo Benito, estaba rezando la recomendación del alma, y un miliciano comentó:</a:t>
            </a:r>
            <a:br>
              <a:rPr lang="es-ES" sz="1600" dirty="0"/>
            </a:br>
            <a:r>
              <a:rPr lang="es-ES" sz="1600" dirty="0"/>
              <a:t>– Oye, este es el del sermoncito, ¿no?</a:t>
            </a:r>
            <a:br>
              <a:rPr lang="es-ES" sz="1600" dirty="0"/>
            </a:br>
            <a:r>
              <a:rPr lang="es-ES" sz="1600" dirty="0"/>
              <a:t>Sin esperar respuesta, le partió la cabeza a culatazos:</a:t>
            </a:r>
            <a:br>
              <a:rPr lang="es-ES" sz="1600" dirty="0"/>
            </a:br>
            <a:r>
              <a:rPr lang="es-ES" sz="1600" dirty="0"/>
              <a:t>– Que se </a:t>
            </a:r>
            <a:r>
              <a:rPr lang="es-ES" sz="1600" dirty="0" smtClean="0"/>
              <a:t>vaya </a:t>
            </a:r>
            <a:r>
              <a:rPr lang="es-ES" sz="1600" dirty="0"/>
              <a:t>con sus sermoncitos al cielo</a:t>
            </a:r>
            <a:r>
              <a:rPr lang="es-ES" sz="1600" dirty="0" smtClean="0"/>
              <a:t>.</a:t>
            </a:r>
          </a:p>
          <a:p>
            <a:pPr algn="just"/>
            <a:r>
              <a:rPr lang="es-ES" sz="1600" dirty="0"/>
              <a:t>En el Salobre, los presos fueron apartados de la carretera, junto al pilar del abrevadero. Los vecinos de la barriada oyeron un rumor, como de sorpresa y protesta, rápidamente acallado por los disparos</a:t>
            </a:r>
            <a:r>
              <a:rPr lang="es-ES" sz="1600" dirty="0" smtClean="0"/>
              <a:t>.</a:t>
            </a:r>
          </a:p>
          <a:p>
            <a:pPr algn="just"/>
            <a:r>
              <a:rPr lang="es-ES" sz="1600" b="1" dirty="0"/>
              <a:t>El francés quiso ir con los demás a la muerte</a:t>
            </a:r>
            <a:r>
              <a:rPr lang="es-ES" sz="1600" dirty="0"/>
              <a:t/>
            </a:r>
            <a:br>
              <a:rPr lang="es-ES" sz="1600" dirty="0"/>
            </a:br>
            <a:r>
              <a:rPr lang="es-ES" sz="1600" dirty="0"/>
              <a:t>El colegio de maristas de Toledo empezó a funcionar en 1903. </a:t>
            </a: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0248" y="3011055"/>
            <a:ext cx="970772" cy="1513262"/>
          </a:xfrm>
          <a:prstGeom prst="rect">
            <a:avLst/>
          </a:prstGeom>
        </p:spPr>
      </p:pic>
    </p:spTree>
    <p:extLst>
      <p:ext uri="{BB962C8B-B14F-4D97-AF65-F5344CB8AC3E}">
        <p14:creationId xmlns:p14="http://schemas.microsoft.com/office/powerpoint/2010/main" val="3575007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65745" y="983818"/>
            <a:ext cx="8802255" cy="494001"/>
          </a:xfrm>
        </p:spPr>
        <p:txBody>
          <a:bodyPr>
            <a:normAutofit fontScale="90000"/>
          </a:bodyPr>
          <a:lstStyle/>
          <a:p>
            <a:r>
              <a:rPr lang="es-ES" sz="3600" dirty="0" smtClean="0"/>
              <a:t>ANGEL AYAPE REMON</a:t>
            </a:r>
            <a:br>
              <a:rPr lang="es-ES" sz="3600" dirty="0" smtClean="0"/>
            </a:br>
            <a:endParaRPr lang="es-ES" sz="3600" dirty="0"/>
          </a:p>
        </p:txBody>
      </p:sp>
      <p:sp>
        <p:nvSpPr>
          <p:cNvPr id="5" name="Subtítulo 4"/>
          <p:cNvSpPr>
            <a:spLocks noGrp="1"/>
          </p:cNvSpPr>
          <p:nvPr>
            <p:ph type="subTitle" idx="1"/>
          </p:nvPr>
        </p:nvSpPr>
        <p:spPr>
          <a:xfrm>
            <a:off x="221673" y="983817"/>
            <a:ext cx="10575636" cy="5601709"/>
          </a:xfrm>
        </p:spPr>
        <p:txBody>
          <a:bodyPr>
            <a:normAutofit/>
          </a:bodyPr>
          <a:lstStyle/>
          <a:p>
            <a:pPr algn="just"/>
            <a:r>
              <a:rPr lang="es-ES" sz="1600" dirty="0"/>
              <a:t>Al comienzo de la guerra, fue invadido por 500 milicianos que dejaron ir a su casa al portero y al camarero, llevándose a la cárcel a los 11 hermanos. Informados de que el hermano </a:t>
            </a:r>
            <a:r>
              <a:rPr lang="es-ES" sz="1600" b="1" dirty="0"/>
              <a:t>Jean-Marie </a:t>
            </a:r>
            <a:r>
              <a:rPr lang="es-ES" sz="1600" b="1" dirty="0" err="1"/>
              <a:t>Gombert</a:t>
            </a:r>
            <a:r>
              <a:rPr lang="es-ES" sz="1600" b="1" dirty="0"/>
              <a:t> era francés, lo apartaron, pero él pidió ir con los demás</a:t>
            </a:r>
            <a:r>
              <a:rPr lang="es-ES" sz="1600" dirty="0"/>
              <a:t>. Cuando, después de la matanza, volvieron los milicianos a prisión, se dieron cuenta de que estaba el cocinero hermano Jorge Luis, y este no ocultó ser marista, así que lo mataron al día siguiente, 24, junto a la escalerilla de la Puerta del Cambrón, y lo enterraron con los demás. Los nombres y edades de estos 11 maristas eran: </a:t>
            </a:r>
            <a:r>
              <a:rPr lang="es-ES" sz="1600" b="1" dirty="0"/>
              <a:t>Francisco Alonso </a:t>
            </a:r>
            <a:r>
              <a:rPr lang="es-ES" sz="1600" b="1" dirty="0" err="1"/>
              <a:t>Fontaneda</a:t>
            </a:r>
            <a:r>
              <a:rPr lang="es-ES" sz="1600" b="1" dirty="0"/>
              <a:t> (hermano Eduardo María)</a:t>
            </a:r>
            <a:r>
              <a:rPr lang="es-ES" sz="1600" dirty="0"/>
              <a:t> y </a:t>
            </a:r>
            <a:r>
              <a:rPr lang="es-ES" sz="1600" b="1" dirty="0"/>
              <a:t>Ángel </a:t>
            </a:r>
            <a:r>
              <a:rPr lang="es-ES" sz="1600" b="1" dirty="0" err="1"/>
              <a:t>Ayape</a:t>
            </a:r>
            <a:r>
              <a:rPr lang="es-ES" sz="1600" b="1" dirty="0"/>
              <a:t> Remón (hermano Bruno José)</a:t>
            </a:r>
            <a:r>
              <a:rPr lang="es-ES" sz="1600" dirty="0"/>
              <a:t>, de 20 años; </a:t>
            </a:r>
            <a:r>
              <a:rPr lang="es-ES" sz="1600" b="1" dirty="0"/>
              <a:t>Emiliano Busto Pérez (hermano Anacleto Luis)</a:t>
            </a:r>
            <a:r>
              <a:rPr lang="es-ES" sz="1600" dirty="0"/>
              <a:t> y </a:t>
            </a:r>
            <a:r>
              <a:rPr lang="es-ES" sz="1600" b="1" dirty="0"/>
              <a:t>Jerónimo Alonso Fernández (hermano Javier Benito)</a:t>
            </a:r>
            <a:r>
              <a:rPr lang="es-ES" sz="1600" dirty="0"/>
              <a:t>, de 23; </a:t>
            </a:r>
            <a:r>
              <a:rPr lang="es-ES" sz="1600" b="1" dirty="0"/>
              <a:t>Amando Noriega Núñez (hermano Félix Amancio)</a:t>
            </a:r>
            <a:r>
              <a:rPr lang="es-ES" sz="1600" dirty="0"/>
              <a:t>, de 24; </a:t>
            </a:r>
            <a:r>
              <a:rPr lang="es-ES" sz="1600" b="1" dirty="0"/>
              <a:t>Florencio Pérez Moral (hermano Evencio)</a:t>
            </a:r>
            <a:r>
              <a:rPr lang="es-ES" sz="1600" dirty="0"/>
              <a:t>, de 36; </a:t>
            </a:r>
            <a:r>
              <a:rPr lang="es-ES" sz="1600" b="1" dirty="0"/>
              <a:t>Julio </a:t>
            </a:r>
            <a:r>
              <a:rPr lang="es-ES" sz="1600" b="1" dirty="0" err="1"/>
              <a:t>Múzquiz</a:t>
            </a:r>
            <a:r>
              <a:rPr lang="es-ES" sz="1600" b="1" dirty="0"/>
              <a:t> </a:t>
            </a:r>
            <a:r>
              <a:rPr lang="es-ES" sz="1600" b="1" dirty="0" err="1"/>
              <a:t>Erdozáin</a:t>
            </a:r>
            <a:r>
              <a:rPr lang="es-ES" sz="1600" b="1" dirty="0"/>
              <a:t> (hermano Julio Fermín)</a:t>
            </a:r>
            <a:r>
              <a:rPr lang="es-ES" sz="1600" dirty="0"/>
              <a:t>, de 37; </a:t>
            </a:r>
            <a:r>
              <a:rPr lang="es-ES" sz="1600" b="1" dirty="0"/>
              <a:t>Luis Iglesias Bañuelos (hermano Abdón)</a:t>
            </a:r>
            <a:r>
              <a:rPr lang="es-ES" sz="1600" dirty="0"/>
              <a:t>, de 41 y hermano de Julián; </a:t>
            </a:r>
            <a:r>
              <a:rPr lang="es-ES" sz="1600" b="1" dirty="0"/>
              <a:t>Lorenzo </a:t>
            </a:r>
            <a:r>
              <a:rPr lang="es-ES" sz="1600" b="1" dirty="0" err="1"/>
              <a:t>Lizasoáin</a:t>
            </a:r>
            <a:r>
              <a:rPr lang="es-ES" sz="1600" b="1" dirty="0"/>
              <a:t> </a:t>
            </a:r>
            <a:r>
              <a:rPr lang="es-ES" sz="1600" b="1" dirty="0" err="1"/>
              <a:t>Lizaso</a:t>
            </a:r>
            <a:r>
              <a:rPr lang="es-ES" sz="1600" b="1" dirty="0"/>
              <a:t> (hermano Jorge Luis)</a:t>
            </a:r>
            <a:r>
              <a:rPr lang="es-ES" sz="1600" dirty="0"/>
              <a:t>, de 50; y </a:t>
            </a:r>
            <a:r>
              <a:rPr lang="es-ES" sz="1600" b="1" dirty="0"/>
              <a:t>Félix-</a:t>
            </a:r>
            <a:r>
              <a:rPr lang="es-ES" sz="1600" b="1" dirty="0" err="1"/>
              <a:t>Célestin</a:t>
            </a:r>
            <a:r>
              <a:rPr lang="es-ES" sz="1600" b="1" dirty="0"/>
              <a:t> </a:t>
            </a:r>
            <a:r>
              <a:rPr lang="es-ES" sz="1600" b="1" dirty="0" err="1"/>
              <a:t>Gombert</a:t>
            </a:r>
            <a:r>
              <a:rPr lang="es-ES" sz="1600" b="1" dirty="0"/>
              <a:t> </a:t>
            </a:r>
            <a:r>
              <a:rPr lang="es-ES" sz="1600" b="1" dirty="0" err="1"/>
              <a:t>Olympe</a:t>
            </a:r>
            <a:r>
              <a:rPr lang="es-ES" sz="1600" b="1" dirty="0"/>
              <a:t> (hermano Jean-Marie)</a:t>
            </a:r>
            <a:r>
              <a:rPr lang="es-ES" sz="1600" dirty="0"/>
              <a:t>, de 63</a:t>
            </a:r>
            <a:r>
              <a:rPr lang="es-ES" sz="1600" dirty="0" smtClean="0"/>
              <a:t>.</a:t>
            </a:r>
          </a:p>
          <a:p>
            <a:pPr algn="just"/>
            <a:r>
              <a:rPr lang="es-ES" sz="1600" dirty="0"/>
              <a:t>Era íntegro en sus convicciones; las defendía con calor, pero sin zaherir al contrincante, de buen carácter, simpático, vivaz y atrayente. Su hermana María recuerda la visita que le hicieron con su madre, cuando se hallaba en Madrid, en la calle de Los Madrazo. Ante la preocupación por la animadversión declarada por la República a la religión, le dijo: “¡Qué felicidad sería para mí el morir mártir!”.</a:t>
            </a:r>
          </a:p>
          <a:p>
            <a:pPr algn="just"/>
            <a:r>
              <a:rPr lang="es-ES" sz="1600" dirty="0"/>
              <a:t>A su funeral en </a:t>
            </a:r>
            <a:r>
              <a:rPr lang="es-ES" sz="1600" dirty="0" err="1"/>
              <a:t>Cáseda</a:t>
            </a:r>
            <a:r>
              <a:rPr lang="es-ES" sz="1600" dirty="0"/>
              <a:t> asistió todo el pueblo y sirvió mucho para apaciguar los ánimos de todos, bastante divididos por la guerra. </a:t>
            </a:r>
            <a:r>
              <a:rPr lang="es-ES" sz="1600" b="1" dirty="0"/>
              <a:t>El párroco hizo una homilía exhortando a la reconciliación y al perdón de los enemigos.</a:t>
            </a:r>
          </a:p>
          <a:p>
            <a:pPr algn="just"/>
            <a:r>
              <a:rPr lang="es-ES" sz="1600" b="1" dirty="0"/>
              <a:t>Santiago </a:t>
            </a:r>
            <a:r>
              <a:rPr lang="es-ES" sz="1600" b="1" dirty="0" err="1"/>
              <a:t>Cañardo</a:t>
            </a:r>
            <a:r>
              <a:rPr lang="es-ES" sz="1600" b="1" dirty="0"/>
              <a:t> Ramírez</a:t>
            </a:r>
          </a:p>
          <a:p>
            <a:pPr algn="just"/>
            <a:endParaRPr lang="es-ES" sz="1600" dirty="0"/>
          </a:p>
          <a:p>
            <a:endParaRPr lang="es-ES"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0248" y="3011055"/>
            <a:ext cx="970772" cy="1513262"/>
          </a:xfrm>
          <a:prstGeom prst="rect">
            <a:avLst/>
          </a:prstGeom>
        </p:spPr>
      </p:pic>
    </p:spTree>
    <p:extLst>
      <p:ext uri="{BB962C8B-B14F-4D97-AF65-F5344CB8AC3E}">
        <p14:creationId xmlns:p14="http://schemas.microsoft.com/office/powerpoint/2010/main" val="10799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25600" y="374217"/>
            <a:ext cx="9144000" cy="604837"/>
          </a:xfrm>
        </p:spPr>
        <p:txBody>
          <a:bodyPr>
            <a:normAutofit/>
          </a:bodyPr>
          <a:lstStyle/>
          <a:p>
            <a:r>
              <a:rPr lang="es-ES" sz="3600" dirty="0" smtClean="0"/>
              <a:t>ANGEL AYAPE REMON</a:t>
            </a:r>
            <a:endParaRPr lang="es-ES" sz="3600" dirty="0"/>
          </a:p>
        </p:txBody>
      </p:sp>
      <p:sp>
        <p:nvSpPr>
          <p:cNvPr id="5" name="Subtítulo 4"/>
          <p:cNvSpPr>
            <a:spLocks noGrp="1"/>
          </p:cNvSpPr>
          <p:nvPr>
            <p:ph type="subTitle" idx="1"/>
          </p:nvPr>
        </p:nvSpPr>
        <p:spPr>
          <a:xfrm>
            <a:off x="230909" y="979053"/>
            <a:ext cx="10695709" cy="5588001"/>
          </a:xfrm>
        </p:spPr>
        <p:txBody>
          <a:bodyPr>
            <a:normAutofit fontScale="92500" lnSpcReduction="20000"/>
          </a:bodyPr>
          <a:lstStyle/>
          <a:p>
            <a:pPr algn="just"/>
            <a:r>
              <a:rPr lang="es-ES" sz="1600" b="1" dirty="0" smtClean="0"/>
              <a:t>En qué lugar reposan sus restos mortales?</a:t>
            </a:r>
          </a:p>
          <a:p>
            <a:pPr algn="just"/>
            <a:r>
              <a:rPr lang="es-ES" sz="1600" dirty="0" smtClean="0"/>
              <a:t>En el Cementerio de </a:t>
            </a:r>
            <a:r>
              <a:rPr lang="es-ES" sz="1600" dirty="0" err="1" smtClean="0"/>
              <a:t>Cáseda</a:t>
            </a:r>
            <a:r>
              <a:rPr lang="es-ES" sz="1600" dirty="0" smtClean="0"/>
              <a:t> (Navarra)</a:t>
            </a:r>
          </a:p>
          <a:p>
            <a:pPr algn="just"/>
            <a:r>
              <a:rPr lang="es-ES" sz="1600" b="1" dirty="0" smtClean="0"/>
              <a:t>¿En qué fecha fue Beatificado?</a:t>
            </a:r>
          </a:p>
          <a:p>
            <a:pPr algn="just"/>
            <a:r>
              <a:rPr lang="es-ES" sz="1600" dirty="0" smtClean="0"/>
              <a:t>El 13 de octubre de 2013, en Tarragona (España)</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algn="just"/>
            <a:r>
              <a:rPr lang="es-ES" sz="1600" dirty="0" smtClean="0"/>
              <a:t>23 de agosto</a:t>
            </a:r>
          </a:p>
          <a:p>
            <a:pPr algn="just"/>
            <a:r>
              <a:rPr lang="es-ES" sz="1600" dirty="0" smtClean="0"/>
              <a:t>06 de Noviembre, Festividad de los Mártires durante la Persecución Religiosa en el siglo XX</a:t>
            </a:r>
          </a:p>
          <a:p>
            <a:pPr algn="just"/>
            <a:r>
              <a:rPr lang="es-ES" sz="1600" b="1" dirty="0" smtClean="0"/>
              <a:t>Fuentes:</a:t>
            </a:r>
          </a:p>
          <a:p>
            <a:pPr algn="just"/>
            <a:r>
              <a:rPr lang="es-ES" sz="1600" b="1" dirty="0">
                <a:hlinkClick r:id="rId2"/>
              </a:rPr>
              <a:t>https://www.bisbatlleida.org/ca/persona-historica/ayape-rem%C3%B3n-%</a:t>
            </a:r>
            <a:r>
              <a:rPr lang="es-ES" sz="1600" b="1" dirty="0" smtClean="0">
                <a:hlinkClick r:id="rId2"/>
              </a:rPr>
              <a:t>C3%A1ngel-h-bruno-jos%C3%A9-marista</a:t>
            </a:r>
            <a:endParaRPr lang="es-ES" sz="1600" b="1" dirty="0" smtClean="0"/>
          </a:p>
          <a:p>
            <a:pPr algn="just"/>
            <a:r>
              <a:rPr lang="es-ES" sz="1600" b="1" dirty="0">
                <a:hlinkClick r:id="rId3"/>
              </a:rPr>
              <a:t>https://www.iglesianavarra.org/martires-navarros-en-el-ano-de-la-fe/2013/09/nuevos-martires-beatos-navarros-en-el-ano-de-la-fe-xi</a:t>
            </a:r>
            <a:r>
              <a:rPr lang="es-ES" sz="1600" b="1" dirty="0" smtClean="0">
                <a:hlinkClick r:id="rId3"/>
              </a:rPr>
              <a:t>/</a:t>
            </a:r>
            <a:endParaRPr lang="es-ES" sz="1600" b="1" dirty="0" smtClean="0"/>
          </a:p>
          <a:p>
            <a:pPr algn="just"/>
            <a:r>
              <a:rPr lang="es-ES" sz="1700" b="1" dirty="0">
                <a:hlinkClick r:id="rId4"/>
              </a:rPr>
              <a:t>https://martires.centroeu.com/me-matais-pero-no-podreis-matar-la-religion-beatificacion-en-granada-tu-gracia-vale-mas-que-la-vida</a:t>
            </a:r>
            <a:r>
              <a:rPr lang="es-ES" sz="1700" b="1" dirty="0" smtClean="0">
                <a:hlinkClick r:id="rId4"/>
              </a:rPr>
              <a:t>/</a:t>
            </a:r>
            <a:endParaRPr lang="es-ES" sz="1700" b="1" dirty="0" smtClean="0"/>
          </a:p>
          <a:p>
            <a:pPr algn="just"/>
            <a:endParaRPr lang="es-ES" sz="1700" dirty="0"/>
          </a:p>
          <a:p>
            <a:pPr algn="just"/>
            <a:endParaRPr lang="es-ES" sz="1600" dirty="0"/>
          </a:p>
          <a:p>
            <a:pPr algn="just"/>
            <a:endParaRPr lang="es-ES" sz="1600" dirty="0"/>
          </a:p>
          <a:p>
            <a:pPr algn="just"/>
            <a:r>
              <a:rPr lang="es-ES" sz="1600" dirty="0"/>
              <a:t> </a:t>
            </a:r>
            <a:endParaRPr lang="es-ES" sz="1600" dirty="0" smtClean="0"/>
          </a:p>
          <a:p>
            <a:pPr algn="just"/>
            <a:endParaRPr lang="es-ES" sz="1600" dirty="0"/>
          </a:p>
          <a:p>
            <a:pPr marL="285750" indent="-285750" algn="just">
              <a:buFont typeface="Arial" panose="020B0604020202020204" pitchFamily="34" charset="0"/>
              <a:buChar char="•"/>
            </a:pPr>
            <a:endParaRPr lang="es-ES" sz="1600" b="1" dirty="0" smtClean="0"/>
          </a:p>
          <a:p>
            <a:pPr algn="just"/>
            <a:endParaRPr lang="es-ES" sz="1600" b="1" dirty="0"/>
          </a:p>
        </p:txBody>
      </p:sp>
      <p:pic>
        <p:nvPicPr>
          <p:cNvPr id="6" name="Imagen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00248" y="3011055"/>
            <a:ext cx="970772" cy="1513262"/>
          </a:xfrm>
          <a:prstGeom prst="rect">
            <a:avLst/>
          </a:prstGeom>
        </p:spPr>
      </p:pic>
    </p:spTree>
    <p:extLst>
      <p:ext uri="{BB962C8B-B14F-4D97-AF65-F5344CB8AC3E}">
        <p14:creationId xmlns:p14="http://schemas.microsoft.com/office/powerpoint/2010/main" val="33820137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684</Words>
  <Application>Microsoft Office PowerPoint</Application>
  <PresentationFormat>Panorámica</PresentationFormat>
  <Paragraphs>54</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ANGEL AYAPE REMON</vt:lpstr>
      <vt:lpstr>ANGEL AYAPE REMON</vt:lpstr>
      <vt:lpstr>ANGEL AYAPE REMON</vt:lpstr>
      <vt:lpstr>ANGEL AYAPE REMON</vt:lpstr>
      <vt:lpstr>ANGEL AYAPE REMON </vt:lpstr>
      <vt:lpstr>ANGEL AYAPE REMON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ANGEL AYAPE REMON</dc:title>
  <dc:creator>Usuario</dc:creator>
  <cp:lastModifiedBy>Usuario</cp:lastModifiedBy>
  <cp:revision>4</cp:revision>
  <dcterms:created xsi:type="dcterms:W3CDTF">2023-12-09T12:17:28Z</dcterms:created>
  <dcterms:modified xsi:type="dcterms:W3CDTF">2023-12-09T12:45:25Z</dcterms:modified>
</cp:coreProperties>
</file>