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6A20F876-E593-464E-8F95-7BDFF39E133B}" type="datetimeFigureOut">
              <a:rPr lang="es-ES" smtClean="0"/>
              <a:t>10/12/2023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166D59E-8AFD-41D4-8DE9-D10C5D1A41C9}" type="slidenum">
              <a:rPr lang="es-ES" smtClean="0"/>
              <a:t>‹Nº›</a:t>
            </a:fld>
            <a:endParaRPr lang="es-ES"/>
          </a:p>
        </p:txBody>
      </p:sp>
    </p:spTree>
    <p:extLst>
      <p:ext uri="{BB962C8B-B14F-4D97-AF65-F5344CB8AC3E}">
        <p14:creationId xmlns:p14="http://schemas.microsoft.com/office/powerpoint/2010/main" val="3207758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6A20F876-E593-464E-8F95-7BDFF39E133B}" type="datetimeFigureOut">
              <a:rPr lang="es-ES" smtClean="0"/>
              <a:t>10/12/2023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166D59E-8AFD-41D4-8DE9-D10C5D1A41C9}" type="slidenum">
              <a:rPr lang="es-ES" smtClean="0"/>
              <a:t>‹Nº›</a:t>
            </a:fld>
            <a:endParaRPr lang="es-ES"/>
          </a:p>
        </p:txBody>
      </p:sp>
    </p:spTree>
    <p:extLst>
      <p:ext uri="{BB962C8B-B14F-4D97-AF65-F5344CB8AC3E}">
        <p14:creationId xmlns:p14="http://schemas.microsoft.com/office/powerpoint/2010/main" val="4279844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6A20F876-E593-464E-8F95-7BDFF39E133B}" type="datetimeFigureOut">
              <a:rPr lang="es-ES" smtClean="0"/>
              <a:t>10/12/2023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166D59E-8AFD-41D4-8DE9-D10C5D1A41C9}" type="slidenum">
              <a:rPr lang="es-ES" smtClean="0"/>
              <a:t>‹Nº›</a:t>
            </a:fld>
            <a:endParaRPr lang="es-ES"/>
          </a:p>
        </p:txBody>
      </p:sp>
    </p:spTree>
    <p:extLst>
      <p:ext uri="{BB962C8B-B14F-4D97-AF65-F5344CB8AC3E}">
        <p14:creationId xmlns:p14="http://schemas.microsoft.com/office/powerpoint/2010/main" val="3873360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6A20F876-E593-464E-8F95-7BDFF39E133B}" type="datetimeFigureOut">
              <a:rPr lang="es-ES" smtClean="0"/>
              <a:t>10/12/2023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166D59E-8AFD-41D4-8DE9-D10C5D1A41C9}" type="slidenum">
              <a:rPr lang="es-ES" smtClean="0"/>
              <a:t>‹Nº›</a:t>
            </a:fld>
            <a:endParaRPr lang="es-ES"/>
          </a:p>
        </p:txBody>
      </p:sp>
    </p:spTree>
    <p:extLst>
      <p:ext uri="{BB962C8B-B14F-4D97-AF65-F5344CB8AC3E}">
        <p14:creationId xmlns:p14="http://schemas.microsoft.com/office/powerpoint/2010/main" val="1946033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6A20F876-E593-464E-8F95-7BDFF39E133B}" type="datetimeFigureOut">
              <a:rPr lang="es-ES" smtClean="0"/>
              <a:t>10/12/2023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166D59E-8AFD-41D4-8DE9-D10C5D1A41C9}" type="slidenum">
              <a:rPr lang="es-ES" smtClean="0"/>
              <a:t>‹Nº›</a:t>
            </a:fld>
            <a:endParaRPr lang="es-ES"/>
          </a:p>
        </p:txBody>
      </p:sp>
    </p:spTree>
    <p:extLst>
      <p:ext uri="{BB962C8B-B14F-4D97-AF65-F5344CB8AC3E}">
        <p14:creationId xmlns:p14="http://schemas.microsoft.com/office/powerpoint/2010/main" val="39820374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6A20F876-E593-464E-8F95-7BDFF39E133B}" type="datetimeFigureOut">
              <a:rPr lang="es-ES" smtClean="0"/>
              <a:t>10/12/2023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8166D59E-8AFD-41D4-8DE9-D10C5D1A41C9}" type="slidenum">
              <a:rPr lang="es-ES" smtClean="0"/>
              <a:t>‹Nº›</a:t>
            </a:fld>
            <a:endParaRPr lang="es-ES"/>
          </a:p>
        </p:txBody>
      </p:sp>
    </p:spTree>
    <p:extLst>
      <p:ext uri="{BB962C8B-B14F-4D97-AF65-F5344CB8AC3E}">
        <p14:creationId xmlns:p14="http://schemas.microsoft.com/office/powerpoint/2010/main" val="3674006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6A20F876-E593-464E-8F95-7BDFF39E133B}" type="datetimeFigureOut">
              <a:rPr lang="es-ES" smtClean="0"/>
              <a:t>10/12/2023</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8166D59E-8AFD-41D4-8DE9-D10C5D1A41C9}" type="slidenum">
              <a:rPr lang="es-ES" smtClean="0"/>
              <a:t>‹Nº›</a:t>
            </a:fld>
            <a:endParaRPr lang="es-ES"/>
          </a:p>
        </p:txBody>
      </p:sp>
    </p:spTree>
    <p:extLst>
      <p:ext uri="{BB962C8B-B14F-4D97-AF65-F5344CB8AC3E}">
        <p14:creationId xmlns:p14="http://schemas.microsoft.com/office/powerpoint/2010/main" val="4013219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6A20F876-E593-464E-8F95-7BDFF39E133B}" type="datetimeFigureOut">
              <a:rPr lang="es-ES" smtClean="0"/>
              <a:t>10/12/2023</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8166D59E-8AFD-41D4-8DE9-D10C5D1A41C9}" type="slidenum">
              <a:rPr lang="es-ES" smtClean="0"/>
              <a:t>‹Nº›</a:t>
            </a:fld>
            <a:endParaRPr lang="es-ES"/>
          </a:p>
        </p:txBody>
      </p:sp>
    </p:spTree>
    <p:extLst>
      <p:ext uri="{BB962C8B-B14F-4D97-AF65-F5344CB8AC3E}">
        <p14:creationId xmlns:p14="http://schemas.microsoft.com/office/powerpoint/2010/main" val="630006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6A20F876-E593-464E-8F95-7BDFF39E133B}" type="datetimeFigureOut">
              <a:rPr lang="es-ES" smtClean="0"/>
              <a:t>10/12/2023</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8166D59E-8AFD-41D4-8DE9-D10C5D1A41C9}" type="slidenum">
              <a:rPr lang="es-ES" smtClean="0"/>
              <a:t>‹Nº›</a:t>
            </a:fld>
            <a:endParaRPr lang="es-ES"/>
          </a:p>
        </p:txBody>
      </p:sp>
    </p:spTree>
    <p:extLst>
      <p:ext uri="{BB962C8B-B14F-4D97-AF65-F5344CB8AC3E}">
        <p14:creationId xmlns:p14="http://schemas.microsoft.com/office/powerpoint/2010/main" val="3322698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6A20F876-E593-464E-8F95-7BDFF39E133B}" type="datetimeFigureOut">
              <a:rPr lang="es-ES" smtClean="0"/>
              <a:t>10/12/2023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8166D59E-8AFD-41D4-8DE9-D10C5D1A41C9}" type="slidenum">
              <a:rPr lang="es-ES" smtClean="0"/>
              <a:t>‹Nº›</a:t>
            </a:fld>
            <a:endParaRPr lang="es-ES"/>
          </a:p>
        </p:txBody>
      </p:sp>
    </p:spTree>
    <p:extLst>
      <p:ext uri="{BB962C8B-B14F-4D97-AF65-F5344CB8AC3E}">
        <p14:creationId xmlns:p14="http://schemas.microsoft.com/office/powerpoint/2010/main" val="2459224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6A20F876-E593-464E-8F95-7BDFF39E133B}" type="datetimeFigureOut">
              <a:rPr lang="es-ES" smtClean="0"/>
              <a:t>10/12/2023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8166D59E-8AFD-41D4-8DE9-D10C5D1A41C9}" type="slidenum">
              <a:rPr lang="es-ES" smtClean="0"/>
              <a:t>‹Nº›</a:t>
            </a:fld>
            <a:endParaRPr lang="es-ES"/>
          </a:p>
        </p:txBody>
      </p:sp>
    </p:spTree>
    <p:extLst>
      <p:ext uri="{BB962C8B-B14F-4D97-AF65-F5344CB8AC3E}">
        <p14:creationId xmlns:p14="http://schemas.microsoft.com/office/powerpoint/2010/main" val="538466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20F876-E593-464E-8F95-7BDFF39E133B}" type="datetimeFigureOut">
              <a:rPr lang="es-ES" smtClean="0"/>
              <a:t>10/12/2023</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66D59E-8AFD-41D4-8DE9-D10C5D1A41C9}" type="slidenum">
              <a:rPr lang="es-ES" smtClean="0"/>
              <a:t>‹Nº›</a:t>
            </a:fld>
            <a:endParaRPr lang="es-ES"/>
          </a:p>
        </p:txBody>
      </p:sp>
    </p:spTree>
    <p:extLst>
      <p:ext uri="{BB962C8B-B14F-4D97-AF65-F5344CB8AC3E}">
        <p14:creationId xmlns:p14="http://schemas.microsoft.com/office/powerpoint/2010/main" val="246081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martires.centroeu.com/dejad-los-matemos-no-teneis-agallas/" TargetMode="External"/><Relationship Id="rId2" Type="http://schemas.openxmlformats.org/officeDocument/2006/relationships/hyperlink" Target="https://sangreredentora.wordpress.com/2019/07/27/martires-trinitarios-del-siglo-xx/" TargetMode="External"/><Relationship Id="rId1" Type="http://schemas.openxmlformats.org/officeDocument/2006/relationships/slideLayout" Target="../slideLayouts/slideLayout1.xml"/><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431636" y="300327"/>
            <a:ext cx="9199419" cy="771091"/>
          </a:xfrm>
        </p:spPr>
        <p:txBody>
          <a:bodyPr>
            <a:normAutofit fontScale="90000"/>
          </a:bodyPr>
          <a:lstStyle/>
          <a:p>
            <a:r>
              <a:rPr lang="es-ES" sz="3600" b="1" cap="all" dirty="0"/>
              <a:t>Buenaventura </a:t>
            </a:r>
            <a:r>
              <a:rPr lang="es-ES" sz="3600" b="1" cap="all" dirty="0" err="1"/>
              <a:t>Gavicaechevarría</a:t>
            </a:r>
            <a:r>
              <a:rPr lang="es-ES" sz="3600" b="1" cap="all" dirty="0"/>
              <a:t> </a:t>
            </a:r>
            <a:r>
              <a:rPr lang="es-ES" sz="3600" b="1" cap="all" dirty="0" err="1"/>
              <a:t>Guerricabeitia</a:t>
            </a:r>
            <a:r>
              <a:rPr lang="es-ES" dirty="0"/>
              <a:t> </a:t>
            </a:r>
            <a:endParaRPr lang="es-ES" sz="3600" dirty="0"/>
          </a:p>
        </p:txBody>
      </p:sp>
      <p:sp>
        <p:nvSpPr>
          <p:cNvPr id="3" name="Subtítulo 2"/>
          <p:cNvSpPr>
            <a:spLocks noGrp="1"/>
          </p:cNvSpPr>
          <p:nvPr>
            <p:ph type="subTitle" idx="1"/>
          </p:nvPr>
        </p:nvSpPr>
        <p:spPr>
          <a:xfrm>
            <a:off x="314036" y="1071418"/>
            <a:ext cx="10547928" cy="5652654"/>
          </a:xfrm>
        </p:spPr>
        <p:txBody>
          <a:bodyPr>
            <a:noAutofit/>
          </a:bodyPr>
          <a:lstStyle/>
          <a:p>
            <a:pPr algn="just"/>
            <a:r>
              <a:rPr lang="es-ES" sz="1600" b="1" dirty="0" smtClean="0"/>
              <a:t>Nombre: </a:t>
            </a:r>
            <a:r>
              <a:rPr lang="es-ES" sz="1600" dirty="0" smtClean="0"/>
              <a:t>Buenaventura</a:t>
            </a:r>
          </a:p>
          <a:p>
            <a:pPr algn="just"/>
            <a:r>
              <a:rPr lang="es-ES" sz="1600" b="1" dirty="0" smtClean="0"/>
              <a:t>Fecha Nacimiento: </a:t>
            </a:r>
            <a:r>
              <a:rPr lang="es-ES" sz="1600" dirty="0" smtClean="0"/>
              <a:t>14/07/1887</a:t>
            </a:r>
          </a:p>
          <a:p>
            <a:pPr algn="just"/>
            <a:r>
              <a:rPr lang="es-ES" sz="1600" b="1" dirty="0" smtClean="0"/>
              <a:t>Lugar Nacimiento: </a:t>
            </a:r>
            <a:r>
              <a:rPr lang="es-ES" sz="1600" dirty="0" err="1" smtClean="0"/>
              <a:t>Ajánguiz</a:t>
            </a:r>
            <a:r>
              <a:rPr lang="es-ES" sz="1600" dirty="0" smtClean="0"/>
              <a:t> (Vizcaya)</a:t>
            </a:r>
          </a:p>
          <a:p>
            <a:pPr algn="just"/>
            <a:r>
              <a:rPr lang="es-ES" sz="1600" b="1" dirty="0" smtClean="0"/>
              <a:t>Sexo: </a:t>
            </a:r>
            <a:r>
              <a:rPr lang="es-ES" sz="1600" dirty="0" smtClean="0"/>
              <a:t>Varón</a:t>
            </a:r>
          </a:p>
          <a:p>
            <a:pPr algn="just"/>
            <a:r>
              <a:rPr lang="es-ES" sz="1600" b="1" dirty="0" smtClean="0"/>
              <a:t>Fecha Asesinato: </a:t>
            </a:r>
            <a:r>
              <a:rPr lang="es-ES" sz="1600" dirty="0" smtClean="0"/>
              <a:t>26/08/1936</a:t>
            </a:r>
          </a:p>
          <a:p>
            <a:pPr algn="just"/>
            <a:r>
              <a:rPr lang="es-ES" sz="1600" b="1" dirty="0" smtClean="0"/>
              <a:t>Lugar Asesinato: </a:t>
            </a:r>
            <a:r>
              <a:rPr lang="es-ES" sz="1600" dirty="0" smtClean="0"/>
              <a:t>Alcázar de San Juan (Ciudad Real)</a:t>
            </a:r>
          </a:p>
          <a:p>
            <a:pPr algn="just"/>
            <a:r>
              <a:rPr lang="es-ES" sz="1600" b="1" dirty="0" smtClean="0"/>
              <a:t>Orden Religiosa: </a:t>
            </a:r>
            <a:r>
              <a:rPr lang="es-ES" sz="1600" dirty="0" smtClean="0"/>
              <a:t>Sacerdote Religioso de la Orden de la Santísima Trinidad</a:t>
            </a:r>
          </a:p>
          <a:p>
            <a:pPr algn="just"/>
            <a:r>
              <a:rPr lang="es-ES" sz="1600" b="1" dirty="0" smtClean="0"/>
              <a:t>Datos Biográficos Resumidos:</a:t>
            </a:r>
          </a:p>
          <a:p>
            <a:pPr algn="just" fontAlgn="base"/>
            <a:r>
              <a:rPr lang="es-ES" sz="1600" dirty="0" smtClean="0"/>
              <a:t> </a:t>
            </a:r>
            <a:r>
              <a:rPr lang="es-ES" sz="1600" dirty="0"/>
              <a:t>Recibió el hábito en </a:t>
            </a:r>
            <a:r>
              <a:rPr lang="es-ES" sz="1600" dirty="0" err="1"/>
              <a:t>Algorta</a:t>
            </a:r>
            <a:r>
              <a:rPr lang="es-ES" sz="1600" dirty="0"/>
              <a:t> (1903) y emitió su profesión solemne en el convento de La Rambla (Córdoba)(1906). Fue ordenado sacerdote en Málaga (1909).Excepción hecha de un período pasado en Belmonte (Cuenca) con ocasión de la fundación del convento de los trinitarios (1923), la mayor parte de su vida religiosa la transcurrió en Alcázar de San Juan, dedicado principalmente a la labor educativa de niños y jóvenes. Sus alumnos lo recuerdan como un hombre bueno, alegre y simpático</a:t>
            </a:r>
            <a:r>
              <a:rPr lang="es-ES" sz="1600" dirty="0" smtClean="0"/>
              <a:t>.</a:t>
            </a:r>
          </a:p>
          <a:p>
            <a:pPr algn="just" fontAlgn="base"/>
            <a:r>
              <a:rPr lang="es-ES" sz="1600" dirty="0"/>
              <a:t>Era profesor de los más pequeños. Les enseñaba las tablas de multiplicar cantando. No podía ver a un niño triste, y hacía todo lo posible para que olvidara su pesar. El P. Buenaventura se esmeró mucho en ayudar a las familias más humildes en lo relativo a la educación gratuita de sus hijos puesto que no podían pagar nada por la escolarización de sus hijos</a:t>
            </a:r>
            <a:r>
              <a:rPr lang="es-ES" sz="1600" dirty="0" smtClean="0"/>
              <a:t>.</a:t>
            </a:r>
          </a:p>
          <a:p>
            <a:pPr algn="just" fontAlgn="base"/>
            <a:r>
              <a:rPr lang="es-ES" sz="1600" dirty="0" smtClean="0"/>
              <a:t>Nombre de los padres: Gregorio y Cristiana, de convicciones religiosas muy profundas.</a:t>
            </a:r>
            <a:endParaRPr lang="es-ES" sz="1600" dirty="0"/>
          </a:p>
          <a:p>
            <a:pPr algn="just"/>
            <a:r>
              <a:rPr lang="es-ES" sz="1600" dirty="0" smtClean="0"/>
              <a:t/>
            </a:r>
            <a:br>
              <a:rPr lang="es-ES" sz="1600" dirty="0" smtClean="0"/>
            </a:br>
            <a:r>
              <a:rPr lang="es-ES" sz="1600" dirty="0" smtClean="0"/>
              <a:t>                                                     </a:t>
            </a:r>
          </a:p>
          <a:p>
            <a:pPr algn="just"/>
            <a:r>
              <a:rPr lang="es-ES" sz="1600" dirty="0" smtClean="0"/>
              <a:t> </a:t>
            </a:r>
            <a:r>
              <a:rPr lang="es-ES" sz="1600" b="1" dirty="0" smtClean="0"/>
              <a:t> </a:t>
            </a:r>
            <a:endParaRPr lang="es-ES" sz="1600" b="1"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49839" y="2540000"/>
            <a:ext cx="925568" cy="1534044"/>
          </a:xfrm>
          <a:prstGeom prst="rect">
            <a:avLst/>
          </a:prstGeom>
        </p:spPr>
      </p:pic>
    </p:spTree>
    <p:extLst>
      <p:ext uri="{BB962C8B-B14F-4D97-AF65-F5344CB8AC3E}">
        <p14:creationId xmlns:p14="http://schemas.microsoft.com/office/powerpoint/2010/main" val="2796630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634836" y="600363"/>
            <a:ext cx="9033164" cy="1136074"/>
          </a:xfrm>
        </p:spPr>
        <p:txBody>
          <a:bodyPr>
            <a:normAutofit/>
          </a:bodyPr>
          <a:lstStyle/>
          <a:p>
            <a:r>
              <a:rPr lang="es-ES" sz="3600" b="1" cap="all" dirty="0" smtClean="0"/>
              <a:t>Buenaventura </a:t>
            </a:r>
            <a:r>
              <a:rPr lang="es-ES" sz="3600" b="1" cap="all" dirty="0" err="1" smtClean="0"/>
              <a:t>Gavicaechevarría</a:t>
            </a:r>
            <a:r>
              <a:rPr lang="es-ES" sz="3600" b="1" cap="all" dirty="0" smtClean="0"/>
              <a:t> </a:t>
            </a:r>
            <a:r>
              <a:rPr lang="es-ES" sz="3600" b="1" cap="all" dirty="0" err="1" smtClean="0"/>
              <a:t>Guerricabeitia</a:t>
            </a:r>
            <a:endParaRPr lang="es-ES" sz="3600" dirty="0"/>
          </a:p>
        </p:txBody>
      </p:sp>
      <p:sp>
        <p:nvSpPr>
          <p:cNvPr id="5" name="Subtítulo 4"/>
          <p:cNvSpPr>
            <a:spLocks noGrp="1"/>
          </p:cNvSpPr>
          <p:nvPr>
            <p:ph type="subTitle" idx="1"/>
          </p:nvPr>
        </p:nvSpPr>
        <p:spPr>
          <a:xfrm>
            <a:off x="304799" y="1736437"/>
            <a:ext cx="10483273" cy="4913745"/>
          </a:xfrm>
        </p:spPr>
        <p:txBody>
          <a:bodyPr>
            <a:normAutofit/>
          </a:bodyPr>
          <a:lstStyle/>
          <a:p>
            <a:pPr algn="just"/>
            <a:r>
              <a:rPr lang="es-ES" sz="1600" b="1" dirty="0" smtClean="0"/>
              <a:t>Datos Biográficos Extendidos:</a:t>
            </a:r>
          </a:p>
          <a:p>
            <a:pPr algn="just"/>
            <a:r>
              <a:rPr lang="es-ES" sz="1600" b="1" dirty="0" smtClean="0"/>
              <a:t>Martirio y Asesinato:</a:t>
            </a:r>
          </a:p>
          <a:p>
            <a:pPr algn="just"/>
            <a:r>
              <a:rPr lang="es-ES" sz="1600" dirty="0"/>
              <a:t>Era tanto el cariño que el pueblo de Alcázar sentía hacia los trinitarios y tan grande el convencimiento que el P. Buenaventura tenía de este afecto, que le oyeron decir: «A nosotros no nos puede pasar nada malo, pues hemos dado clase a la mayoría de los chicos de Alcázar, y hemos proporcionado trabajo a centenares de obreros del campo».</a:t>
            </a:r>
            <a:endParaRPr lang="es-ES" sz="1600" b="1" dirty="0" smtClean="0"/>
          </a:p>
          <a:p>
            <a:pPr algn="just"/>
            <a:r>
              <a:rPr lang="es-ES" sz="1600" dirty="0"/>
              <a:t>Su calvario había comenzado el 20 de julio, al ser atados y llevados al Ayuntamiento, donde estaban </a:t>
            </a:r>
            <a:r>
              <a:rPr lang="es-ES" sz="1600" b="1" dirty="0"/>
              <a:t>detenidos los franciscanos, las concepcionistas franciscanas y un novicio dominico</a:t>
            </a:r>
            <a:r>
              <a:rPr lang="es-ES" sz="1600" dirty="0"/>
              <a:t>. La multitud en la plaza gritaba: “Dejad que los matemos nosotros si no tenéis agallas. </a:t>
            </a:r>
            <a:r>
              <a:rPr lang="es-ES" sz="1600" b="1" dirty="0"/>
              <a:t>¡Muerte a los curas!</a:t>
            </a:r>
            <a:r>
              <a:rPr lang="es-ES" sz="1600" dirty="0"/>
              <a:t>” El alcalde dijo desde el balcón: “Esperad, esperad, que </a:t>
            </a:r>
            <a:r>
              <a:rPr lang="es-ES" sz="1600" b="1" dirty="0"/>
              <a:t>lo que se os ha prometido se realizará</a:t>
            </a:r>
            <a:r>
              <a:rPr lang="es-ES" sz="1600" dirty="0"/>
              <a:t>”.</a:t>
            </a:r>
          </a:p>
          <a:p>
            <a:pPr algn="just"/>
            <a:r>
              <a:rPr lang="es-ES" sz="1600" dirty="0"/>
              <a:t>Desde las dos de esa tarde estuvieron los trinitarios, los franciscanos y el dominico recluidos en una ermita sin ventanas y calurosa. El día 21 no les dieron de comer. Rezaban en común hasta que se lo prohibieron. A las personas que les llevaban comida les decían los carceleros: “Sí, traedles cosas, que </a:t>
            </a:r>
            <a:r>
              <a:rPr lang="es-ES" sz="1600" b="1" dirty="0"/>
              <a:t>ya les quedan pocos días</a:t>
            </a:r>
            <a:r>
              <a:rPr lang="es-ES" sz="1600" dirty="0"/>
              <a:t>”. Hacia las doce de la noche del día 26, sacaron de la ermita a los trece religiosos en dos grupos. </a:t>
            </a:r>
            <a:r>
              <a:rPr lang="es-ES" sz="1600" b="1" dirty="0"/>
              <a:t>Ninguno trató de huir</a:t>
            </a:r>
            <a:r>
              <a:rPr lang="es-ES" sz="1600" dirty="0"/>
              <a:t>. Entre las 12 de la noche del 26 de agosto y la una de la madrugada del 27 de agosto de 1936 los fusilaron. Hasta ahora, solo los trinitarios han sido beatificados.</a:t>
            </a:r>
          </a:p>
          <a:p>
            <a:pPr algn="just"/>
            <a:r>
              <a:rPr lang="es-ES" sz="1600" dirty="0"/>
              <a:t>Los mártires al ser asesinados fueron sepultados en el cementerio de Alcázar de San Juan, siendo trasladados sus restos en 1962 a la iglesia conventual y sepultados junto al altar mayor. Desde su proclamación como beatos y para recibir el culto que se merecen, van a presidir una capilla en la entrada a la iglesia, y que llevará el nombre de Capilla de los Mártires.</a:t>
            </a:r>
          </a:p>
          <a:p>
            <a:pPr algn="just"/>
            <a:endParaRPr lang="es-ES" sz="1700" b="1" dirty="0"/>
          </a:p>
        </p:txBody>
      </p:sp>
      <p:pic>
        <p:nvPicPr>
          <p:cNvPr id="6" name="Imagen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2447" y="2710064"/>
            <a:ext cx="822960" cy="1363980"/>
          </a:xfrm>
          <a:prstGeom prst="rect">
            <a:avLst/>
          </a:prstGeom>
        </p:spPr>
      </p:pic>
    </p:spTree>
    <p:extLst>
      <p:ext uri="{BB962C8B-B14F-4D97-AF65-F5344CB8AC3E}">
        <p14:creationId xmlns:p14="http://schemas.microsoft.com/office/powerpoint/2010/main" val="1156942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886691" y="434111"/>
            <a:ext cx="10418618" cy="609600"/>
          </a:xfrm>
        </p:spPr>
        <p:txBody>
          <a:bodyPr>
            <a:normAutofit/>
          </a:bodyPr>
          <a:lstStyle/>
          <a:p>
            <a:r>
              <a:rPr lang="es-ES" sz="3600" b="1" cap="all" dirty="0" smtClean="0"/>
              <a:t>Buenaventura </a:t>
            </a:r>
            <a:r>
              <a:rPr lang="es-ES" sz="3600" b="1" cap="all" dirty="0" err="1" smtClean="0"/>
              <a:t>Gavicaechevarría</a:t>
            </a:r>
            <a:r>
              <a:rPr lang="es-ES" sz="3600" b="1" cap="all" dirty="0" smtClean="0"/>
              <a:t> </a:t>
            </a:r>
            <a:r>
              <a:rPr lang="es-ES" sz="3600" b="1" cap="all" dirty="0" err="1" smtClean="0"/>
              <a:t>Guerricabeitia</a:t>
            </a:r>
            <a:r>
              <a:rPr lang="es-ES" sz="3600" dirty="0" smtClean="0"/>
              <a:t> </a:t>
            </a:r>
            <a:endParaRPr lang="es-ES" sz="3600" dirty="0"/>
          </a:p>
        </p:txBody>
      </p:sp>
      <p:sp>
        <p:nvSpPr>
          <p:cNvPr id="5" name="Subtítulo 4"/>
          <p:cNvSpPr>
            <a:spLocks noGrp="1"/>
          </p:cNvSpPr>
          <p:nvPr>
            <p:ph type="subTitle" idx="1"/>
          </p:nvPr>
        </p:nvSpPr>
        <p:spPr>
          <a:xfrm>
            <a:off x="203200" y="1043711"/>
            <a:ext cx="10714182" cy="5569525"/>
          </a:xfrm>
        </p:spPr>
        <p:txBody>
          <a:bodyPr>
            <a:normAutofit/>
          </a:bodyPr>
          <a:lstStyle/>
          <a:p>
            <a:pPr algn="just"/>
            <a:r>
              <a:rPr lang="es-ES" sz="1600" b="1" dirty="0" smtClean="0"/>
              <a:t>¿En qué lugar se encuentran sepultados sus restos mortales?</a:t>
            </a:r>
          </a:p>
          <a:p>
            <a:pPr algn="just"/>
            <a:r>
              <a:rPr lang="es-ES" sz="1600" dirty="0" smtClean="0"/>
              <a:t>En la Capilla de los Mártires de la Iglesia de la Santísima Trinidad en Alcázar de San Juan (Ciudad Real)</a:t>
            </a:r>
          </a:p>
          <a:p>
            <a:pPr algn="just"/>
            <a:r>
              <a:rPr lang="es-ES" sz="1600" b="1" dirty="0" smtClean="0"/>
              <a:t>¿En qué fecha fue bautizado?</a:t>
            </a:r>
          </a:p>
          <a:p>
            <a:pPr algn="just"/>
            <a:r>
              <a:rPr lang="es-ES" sz="1600" dirty="0" smtClean="0"/>
              <a:t>El 13 de octubre de 2013, en Tarragona (España)</a:t>
            </a:r>
          </a:p>
          <a:p>
            <a:pPr algn="just"/>
            <a:r>
              <a:rPr lang="es-ES" sz="1600" b="1" dirty="0" smtClean="0"/>
              <a:t>¿En qué fecha fue Canonizado?</a:t>
            </a:r>
          </a:p>
          <a:p>
            <a:pPr algn="just"/>
            <a:r>
              <a:rPr lang="es-ES" sz="1600" dirty="0" smtClean="0"/>
              <a:t>Aún no está canonizado</a:t>
            </a:r>
          </a:p>
          <a:p>
            <a:pPr algn="just"/>
            <a:r>
              <a:rPr lang="es-ES" sz="1600" b="1" dirty="0" smtClean="0"/>
              <a:t>Canónica:</a:t>
            </a:r>
          </a:p>
          <a:p>
            <a:pPr algn="just"/>
            <a:r>
              <a:rPr lang="es-ES" sz="1600" dirty="0" smtClean="0"/>
              <a:t>26 de Agosto</a:t>
            </a:r>
          </a:p>
          <a:p>
            <a:pPr algn="just"/>
            <a:r>
              <a:rPr lang="es-ES" sz="1600" dirty="0" smtClean="0"/>
              <a:t>06 de Noviembre, Festividad de los Mártires durante la Persecución Religiosa en el siglo XX</a:t>
            </a:r>
          </a:p>
          <a:p>
            <a:pPr algn="just"/>
            <a:r>
              <a:rPr lang="es-ES" sz="1600" b="1" dirty="0" smtClean="0"/>
              <a:t>Fuente:</a:t>
            </a:r>
          </a:p>
          <a:p>
            <a:pPr algn="just"/>
            <a:r>
              <a:rPr lang="es-ES" sz="1600" b="1" u="sng" dirty="0" smtClean="0">
                <a:hlinkClick r:id="rId2"/>
              </a:rPr>
              <a:t>https</a:t>
            </a:r>
            <a:r>
              <a:rPr lang="es-ES" sz="1600" b="1" u="sng" dirty="0">
                <a:hlinkClick r:id="rId2"/>
              </a:rPr>
              <a:t>://sangreredentora.wordpress.com/2019/07/27/martires-trinitarios-del-siglo-xx</a:t>
            </a:r>
            <a:r>
              <a:rPr lang="es-ES" sz="1600" b="1" u="sng" dirty="0" smtClean="0">
                <a:hlinkClick r:id="rId2"/>
              </a:rPr>
              <a:t>/</a:t>
            </a:r>
            <a:endParaRPr lang="es-ES" sz="1600" b="1" u="sng" dirty="0" smtClean="0"/>
          </a:p>
          <a:p>
            <a:pPr algn="just"/>
            <a:r>
              <a:rPr lang="es-ES" sz="1600" b="1" dirty="0">
                <a:hlinkClick r:id="rId3"/>
              </a:rPr>
              <a:t>https://martires.centroeu.com/dejad-los-matemos-no-teneis-agallas</a:t>
            </a:r>
            <a:r>
              <a:rPr lang="es-ES" sz="1600" b="1" dirty="0" smtClean="0">
                <a:hlinkClick r:id="rId3"/>
              </a:rPr>
              <a:t>/</a:t>
            </a:r>
            <a:endParaRPr lang="es-ES" sz="1600" b="1" dirty="0" smtClean="0"/>
          </a:p>
          <a:p>
            <a:pPr algn="just"/>
            <a:endParaRPr lang="es-ES" sz="1600" dirty="0"/>
          </a:p>
          <a:p>
            <a:pPr algn="just"/>
            <a:endParaRPr lang="es-ES" sz="1600" dirty="0"/>
          </a:p>
          <a:p>
            <a:pPr algn="just"/>
            <a:endParaRPr lang="es-ES" sz="1600" b="1" dirty="0" smtClean="0"/>
          </a:p>
          <a:p>
            <a:pPr algn="just"/>
            <a:endParaRPr lang="es-ES" sz="1600" dirty="0" smtClean="0"/>
          </a:p>
          <a:p>
            <a:pPr algn="just"/>
            <a:endParaRPr lang="es-ES" sz="1600" dirty="0"/>
          </a:p>
        </p:txBody>
      </p:sp>
      <p:pic>
        <p:nvPicPr>
          <p:cNvPr id="6" name="Imagen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2447" y="2710064"/>
            <a:ext cx="822960" cy="1363980"/>
          </a:xfrm>
          <a:prstGeom prst="rect">
            <a:avLst/>
          </a:prstGeom>
        </p:spPr>
      </p:pic>
    </p:spTree>
    <p:extLst>
      <p:ext uri="{BB962C8B-B14F-4D97-AF65-F5344CB8AC3E}">
        <p14:creationId xmlns:p14="http://schemas.microsoft.com/office/powerpoint/2010/main" val="322752142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TotalTime>
  <Words>358</Words>
  <Application>Microsoft Office PowerPoint</Application>
  <PresentationFormat>Panorámica</PresentationFormat>
  <Paragraphs>37</Paragraphs>
  <Slides>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vt:i4>
      </vt:variant>
    </vt:vector>
  </HeadingPairs>
  <TitlesOfParts>
    <vt:vector size="7" baseType="lpstr">
      <vt:lpstr>Arial</vt:lpstr>
      <vt:lpstr>Calibri</vt:lpstr>
      <vt:lpstr>Calibri Light</vt:lpstr>
      <vt:lpstr>Tema de Office</vt:lpstr>
      <vt:lpstr>Buenaventura Gavicaechevarría Guerricabeitia </vt:lpstr>
      <vt:lpstr>Buenaventura Gavicaechevarría Guerricabeitia</vt:lpstr>
      <vt:lpstr>Buenaventura Gavicaechevarría Guerricabeitia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Buenaventura Gavicaechevarría Guerricabeitia</dc:title>
  <dc:creator>Usuario</dc:creator>
  <cp:lastModifiedBy>Usuario</cp:lastModifiedBy>
  <cp:revision>7</cp:revision>
  <dcterms:created xsi:type="dcterms:W3CDTF">2023-12-10T08:06:27Z</dcterms:created>
  <dcterms:modified xsi:type="dcterms:W3CDTF">2023-12-10T09:11:46Z</dcterms:modified>
</cp:coreProperties>
</file>