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FF5585C5-C930-4925-9B53-A5AC09343729}" type="datetimeFigureOut">
              <a:rPr lang="es-ES" smtClean="0"/>
              <a:t>09/12/2023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A57C174-AA7A-4C51-867C-8675E25A6C53}" type="slidenum">
              <a:rPr lang="es-ES" smtClean="0"/>
              <a:t>‹Nº›</a:t>
            </a:fld>
            <a:endParaRPr lang="es-ES"/>
          </a:p>
        </p:txBody>
      </p:sp>
    </p:spTree>
    <p:extLst>
      <p:ext uri="{BB962C8B-B14F-4D97-AF65-F5344CB8AC3E}">
        <p14:creationId xmlns:p14="http://schemas.microsoft.com/office/powerpoint/2010/main" val="3005976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FF5585C5-C930-4925-9B53-A5AC09343729}" type="datetimeFigureOut">
              <a:rPr lang="es-ES" smtClean="0"/>
              <a:t>09/12/2023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A57C174-AA7A-4C51-867C-8675E25A6C53}" type="slidenum">
              <a:rPr lang="es-ES" smtClean="0"/>
              <a:t>‹Nº›</a:t>
            </a:fld>
            <a:endParaRPr lang="es-ES"/>
          </a:p>
        </p:txBody>
      </p:sp>
    </p:spTree>
    <p:extLst>
      <p:ext uri="{BB962C8B-B14F-4D97-AF65-F5344CB8AC3E}">
        <p14:creationId xmlns:p14="http://schemas.microsoft.com/office/powerpoint/2010/main" val="1465298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FF5585C5-C930-4925-9B53-A5AC09343729}" type="datetimeFigureOut">
              <a:rPr lang="es-ES" smtClean="0"/>
              <a:t>09/12/2023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A57C174-AA7A-4C51-867C-8675E25A6C53}" type="slidenum">
              <a:rPr lang="es-ES" smtClean="0"/>
              <a:t>‹Nº›</a:t>
            </a:fld>
            <a:endParaRPr lang="es-ES"/>
          </a:p>
        </p:txBody>
      </p:sp>
    </p:spTree>
    <p:extLst>
      <p:ext uri="{BB962C8B-B14F-4D97-AF65-F5344CB8AC3E}">
        <p14:creationId xmlns:p14="http://schemas.microsoft.com/office/powerpoint/2010/main" val="1608979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FF5585C5-C930-4925-9B53-A5AC09343729}" type="datetimeFigureOut">
              <a:rPr lang="es-ES" smtClean="0"/>
              <a:t>09/12/2023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A57C174-AA7A-4C51-867C-8675E25A6C53}" type="slidenum">
              <a:rPr lang="es-ES" smtClean="0"/>
              <a:t>‹Nº›</a:t>
            </a:fld>
            <a:endParaRPr lang="es-ES"/>
          </a:p>
        </p:txBody>
      </p:sp>
    </p:spTree>
    <p:extLst>
      <p:ext uri="{BB962C8B-B14F-4D97-AF65-F5344CB8AC3E}">
        <p14:creationId xmlns:p14="http://schemas.microsoft.com/office/powerpoint/2010/main" val="165774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FF5585C5-C930-4925-9B53-A5AC09343729}" type="datetimeFigureOut">
              <a:rPr lang="es-ES" smtClean="0"/>
              <a:t>09/12/2023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A57C174-AA7A-4C51-867C-8675E25A6C53}" type="slidenum">
              <a:rPr lang="es-ES" smtClean="0"/>
              <a:t>‹Nº›</a:t>
            </a:fld>
            <a:endParaRPr lang="es-ES"/>
          </a:p>
        </p:txBody>
      </p:sp>
    </p:spTree>
    <p:extLst>
      <p:ext uri="{BB962C8B-B14F-4D97-AF65-F5344CB8AC3E}">
        <p14:creationId xmlns:p14="http://schemas.microsoft.com/office/powerpoint/2010/main" val="3193295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FF5585C5-C930-4925-9B53-A5AC09343729}" type="datetimeFigureOut">
              <a:rPr lang="es-ES" smtClean="0"/>
              <a:t>09/12/2023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EA57C174-AA7A-4C51-867C-8675E25A6C53}" type="slidenum">
              <a:rPr lang="es-ES" smtClean="0"/>
              <a:t>‹Nº›</a:t>
            </a:fld>
            <a:endParaRPr lang="es-ES"/>
          </a:p>
        </p:txBody>
      </p:sp>
    </p:spTree>
    <p:extLst>
      <p:ext uri="{BB962C8B-B14F-4D97-AF65-F5344CB8AC3E}">
        <p14:creationId xmlns:p14="http://schemas.microsoft.com/office/powerpoint/2010/main" val="789644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FF5585C5-C930-4925-9B53-A5AC09343729}" type="datetimeFigureOut">
              <a:rPr lang="es-ES" smtClean="0"/>
              <a:t>09/12/2023</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EA57C174-AA7A-4C51-867C-8675E25A6C53}" type="slidenum">
              <a:rPr lang="es-ES" smtClean="0"/>
              <a:t>‹Nº›</a:t>
            </a:fld>
            <a:endParaRPr lang="es-ES"/>
          </a:p>
        </p:txBody>
      </p:sp>
    </p:spTree>
    <p:extLst>
      <p:ext uri="{BB962C8B-B14F-4D97-AF65-F5344CB8AC3E}">
        <p14:creationId xmlns:p14="http://schemas.microsoft.com/office/powerpoint/2010/main" val="965988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FF5585C5-C930-4925-9B53-A5AC09343729}" type="datetimeFigureOut">
              <a:rPr lang="es-ES" smtClean="0"/>
              <a:t>09/12/2023</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EA57C174-AA7A-4C51-867C-8675E25A6C53}" type="slidenum">
              <a:rPr lang="es-ES" smtClean="0"/>
              <a:t>‹Nº›</a:t>
            </a:fld>
            <a:endParaRPr lang="es-ES"/>
          </a:p>
        </p:txBody>
      </p:sp>
    </p:spTree>
    <p:extLst>
      <p:ext uri="{BB962C8B-B14F-4D97-AF65-F5344CB8AC3E}">
        <p14:creationId xmlns:p14="http://schemas.microsoft.com/office/powerpoint/2010/main" val="3617316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F5585C5-C930-4925-9B53-A5AC09343729}" type="datetimeFigureOut">
              <a:rPr lang="es-ES" smtClean="0"/>
              <a:t>09/12/2023</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EA57C174-AA7A-4C51-867C-8675E25A6C53}" type="slidenum">
              <a:rPr lang="es-ES" smtClean="0"/>
              <a:t>‹Nº›</a:t>
            </a:fld>
            <a:endParaRPr lang="es-ES"/>
          </a:p>
        </p:txBody>
      </p:sp>
    </p:spTree>
    <p:extLst>
      <p:ext uri="{BB962C8B-B14F-4D97-AF65-F5344CB8AC3E}">
        <p14:creationId xmlns:p14="http://schemas.microsoft.com/office/powerpoint/2010/main" val="433085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F5585C5-C930-4925-9B53-A5AC09343729}" type="datetimeFigureOut">
              <a:rPr lang="es-ES" smtClean="0"/>
              <a:t>09/12/2023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EA57C174-AA7A-4C51-867C-8675E25A6C53}" type="slidenum">
              <a:rPr lang="es-ES" smtClean="0"/>
              <a:t>‹Nº›</a:t>
            </a:fld>
            <a:endParaRPr lang="es-ES"/>
          </a:p>
        </p:txBody>
      </p:sp>
    </p:spTree>
    <p:extLst>
      <p:ext uri="{BB962C8B-B14F-4D97-AF65-F5344CB8AC3E}">
        <p14:creationId xmlns:p14="http://schemas.microsoft.com/office/powerpoint/2010/main" val="4198992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F5585C5-C930-4925-9B53-A5AC09343729}" type="datetimeFigureOut">
              <a:rPr lang="es-ES" smtClean="0"/>
              <a:t>09/12/2023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EA57C174-AA7A-4C51-867C-8675E25A6C53}" type="slidenum">
              <a:rPr lang="es-ES" smtClean="0"/>
              <a:t>‹Nº›</a:t>
            </a:fld>
            <a:endParaRPr lang="es-ES"/>
          </a:p>
        </p:txBody>
      </p:sp>
    </p:spTree>
    <p:extLst>
      <p:ext uri="{BB962C8B-B14F-4D97-AF65-F5344CB8AC3E}">
        <p14:creationId xmlns:p14="http://schemas.microsoft.com/office/powerpoint/2010/main" val="4053084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5585C5-C930-4925-9B53-A5AC09343729}" type="datetimeFigureOut">
              <a:rPr lang="es-ES" smtClean="0"/>
              <a:t>09/12/2023</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57C174-AA7A-4C51-867C-8675E25A6C53}" type="slidenum">
              <a:rPr lang="es-ES" smtClean="0"/>
              <a:t>‹Nº›</a:t>
            </a:fld>
            <a:endParaRPr lang="es-ES"/>
          </a:p>
        </p:txBody>
      </p:sp>
    </p:spTree>
    <p:extLst>
      <p:ext uri="{BB962C8B-B14F-4D97-AF65-F5344CB8AC3E}">
        <p14:creationId xmlns:p14="http://schemas.microsoft.com/office/powerpoint/2010/main" val="1451357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383454"/>
            <a:ext cx="9060873" cy="549419"/>
          </a:xfrm>
        </p:spPr>
        <p:txBody>
          <a:bodyPr>
            <a:normAutofit fontScale="90000"/>
          </a:bodyPr>
          <a:lstStyle/>
          <a:p>
            <a:r>
              <a:rPr lang="es-ES" sz="3600" dirty="0" smtClean="0"/>
              <a:t>JUAN LUCAS MANZANARES</a:t>
            </a:r>
            <a:endParaRPr lang="es-ES" sz="3600" dirty="0"/>
          </a:p>
        </p:txBody>
      </p:sp>
      <p:sp>
        <p:nvSpPr>
          <p:cNvPr id="3" name="Subtítulo 2"/>
          <p:cNvSpPr>
            <a:spLocks noGrp="1"/>
          </p:cNvSpPr>
          <p:nvPr>
            <p:ph type="subTitle" idx="1"/>
          </p:nvPr>
        </p:nvSpPr>
        <p:spPr>
          <a:xfrm>
            <a:off x="249381" y="1052945"/>
            <a:ext cx="10501745" cy="5624946"/>
          </a:xfrm>
        </p:spPr>
        <p:txBody>
          <a:bodyPr>
            <a:normAutofit/>
          </a:bodyPr>
          <a:lstStyle/>
          <a:p>
            <a:pPr algn="just"/>
            <a:r>
              <a:rPr lang="es-ES" sz="1600" b="1" dirty="0" smtClean="0"/>
              <a:t>Nombre Civil: </a:t>
            </a:r>
            <a:r>
              <a:rPr lang="es-ES" sz="1600" dirty="0" smtClean="0"/>
              <a:t>Juan</a:t>
            </a:r>
          </a:p>
          <a:p>
            <a:pPr algn="just"/>
            <a:r>
              <a:rPr lang="es-ES" sz="1600" b="1" dirty="0" smtClean="0"/>
              <a:t>Fecha de Nacimiento: </a:t>
            </a:r>
            <a:r>
              <a:rPr lang="es-ES" sz="1600" dirty="0" smtClean="0"/>
              <a:t>1913</a:t>
            </a:r>
          </a:p>
          <a:p>
            <a:pPr algn="just"/>
            <a:r>
              <a:rPr lang="es-ES" sz="1600" b="1" dirty="0" smtClean="0"/>
              <a:t>Lugar de Nacimiento: </a:t>
            </a:r>
            <a:r>
              <a:rPr lang="es-ES" sz="1600" dirty="0" smtClean="0"/>
              <a:t>Campillo – Lorca (Murcia)</a:t>
            </a:r>
          </a:p>
          <a:p>
            <a:pPr algn="just"/>
            <a:r>
              <a:rPr lang="es-ES" sz="1600" b="1" dirty="0" smtClean="0"/>
              <a:t>Sexo: </a:t>
            </a:r>
            <a:r>
              <a:rPr lang="es-ES" sz="1600" dirty="0" smtClean="0"/>
              <a:t>Varón</a:t>
            </a:r>
          </a:p>
          <a:p>
            <a:pPr algn="just"/>
            <a:r>
              <a:rPr lang="es-ES" sz="1600" b="1" dirty="0" smtClean="0"/>
              <a:t>Fecha Asesinato: </a:t>
            </a:r>
            <a:r>
              <a:rPr lang="es-ES" sz="1600" dirty="0" smtClean="0"/>
              <a:t>27 de febrero de 1937	</a:t>
            </a:r>
          </a:p>
          <a:p>
            <a:pPr algn="just"/>
            <a:r>
              <a:rPr lang="es-ES" sz="1600" b="1" dirty="0" smtClean="0"/>
              <a:t>Lugar Asesinato: </a:t>
            </a:r>
            <a:r>
              <a:rPr lang="es-ES" sz="1600" dirty="0" smtClean="0"/>
              <a:t>Madrid</a:t>
            </a:r>
          </a:p>
          <a:p>
            <a:pPr algn="just"/>
            <a:r>
              <a:rPr lang="es-ES" sz="1600" b="1" dirty="0" smtClean="0"/>
              <a:t>Orden Religiosa: </a:t>
            </a:r>
            <a:r>
              <a:rPr lang="es-ES" sz="1600" dirty="0" smtClean="0"/>
              <a:t>Hermano Religioso del Instituto de los Hermanos de las Escuelas Cristianas de La Salle (FSC)</a:t>
            </a:r>
          </a:p>
          <a:p>
            <a:pPr algn="just"/>
            <a:r>
              <a:rPr lang="es-ES" sz="1600" b="1" dirty="0" smtClean="0"/>
              <a:t>Datos Biográficos Resumidos:</a:t>
            </a:r>
          </a:p>
          <a:p>
            <a:pPr algn="just"/>
            <a:r>
              <a:rPr lang="es-ES" sz="1600" dirty="0"/>
              <a:t>La Escuela de los Hermanos estaba muy lejos de su casa, pero recorrieron </a:t>
            </a:r>
            <a:r>
              <a:rPr lang="es-ES" sz="1600" dirty="0" smtClean="0"/>
              <a:t>animosos </a:t>
            </a:r>
            <a:r>
              <a:rPr lang="es-ES" sz="1600" dirty="0"/>
              <a:t>mañana y tarde el largo camino, sostenidos por la esperanza de realizar un día su piadoso proyecto. Dos años después, el 16 de Julio de 1928, se </a:t>
            </a:r>
            <a:r>
              <a:rPr lang="es-ES" sz="1600" dirty="0" err="1"/>
              <a:t>reali-zaba</a:t>
            </a:r>
            <a:r>
              <a:rPr lang="es-ES" sz="1600" dirty="0"/>
              <a:t> su sueño.</a:t>
            </a:r>
            <a:br>
              <a:rPr lang="es-ES" sz="1600" dirty="0"/>
            </a:br>
            <a:r>
              <a:rPr lang="es-ES" sz="1600" dirty="0"/>
              <a:t>Con catorce años cumplidos, Juan Lucas llevaba a Griñón un armonioso </a:t>
            </a:r>
            <a:r>
              <a:rPr lang="es-ES" sz="1600" dirty="0" smtClean="0"/>
              <a:t>conjunto </a:t>
            </a:r>
            <a:r>
              <a:rPr lang="es-ES" sz="1600" dirty="0"/>
              <a:t>de cualidades naturales: candor, alegría, generosidad, franqueza; eran más que suficientes para granjearle plena simpatía. Tuvo la ventaja de encontrarse dirigido por la dirección esclarecida del piadoso Hno. Alejo Andrés.</a:t>
            </a:r>
            <a:br>
              <a:rPr lang="es-ES" sz="1600" dirty="0"/>
            </a:br>
            <a:r>
              <a:rPr lang="es-ES" sz="1600" dirty="0"/>
              <a:t/>
            </a:r>
            <a:br>
              <a:rPr lang="es-ES" sz="1600" dirty="0"/>
            </a:br>
            <a:r>
              <a:rPr lang="es-ES" sz="1600" dirty="0"/>
              <a:t>Sacó gran provecho de sus estudios en los diez y ocho meses de su Noviciado Menor. Asimiló tan bien los procedimientos de la enseñanza </a:t>
            </a:r>
            <a:r>
              <a:rPr lang="es-ES" sz="1600" dirty="0" err="1"/>
              <a:t>lasaliana</a:t>
            </a:r>
            <a:r>
              <a:rPr lang="es-ES" sz="1600" dirty="0"/>
              <a:t>, que los aplicó con éxito desde el principio de su apostolado entre los niños. </a:t>
            </a:r>
            <a:br>
              <a:rPr lang="es-ES" sz="1600" dirty="0"/>
            </a:br>
            <a:endParaRPr lang="es-ES" sz="1600" dirty="0"/>
          </a:p>
        </p:txBody>
      </p:sp>
      <p:pic>
        <p:nvPicPr>
          <p:cNvPr id="4" name="Imagen 3" descr="https://es.catholic.net/catholic_db/imagenes_db/santoral/brauliocarlos.jpg"/>
          <p:cNvPicPr/>
          <p:nvPr/>
        </p:nvPicPr>
        <p:blipFill>
          <a:blip r:embed="rId2">
            <a:extLst>
              <a:ext uri="{28A0092B-C50C-407E-A947-70E740481C1C}">
                <a14:useLocalDpi xmlns:a14="http://schemas.microsoft.com/office/drawing/2010/main" val="0"/>
              </a:ext>
            </a:extLst>
          </a:blip>
          <a:srcRect/>
          <a:stretch>
            <a:fillRect/>
          </a:stretch>
        </p:blipFill>
        <p:spPr bwMode="auto">
          <a:xfrm>
            <a:off x="10834255" y="2614611"/>
            <a:ext cx="953135" cy="1425575"/>
          </a:xfrm>
          <a:prstGeom prst="rect">
            <a:avLst/>
          </a:prstGeom>
          <a:noFill/>
          <a:ln>
            <a:noFill/>
          </a:ln>
        </p:spPr>
      </p:pic>
    </p:spTree>
    <p:extLst>
      <p:ext uri="{BB962C8B-B14F-4D97-AF65-F5344CB8AC3E}">
        <p14:creationId xmlns:p14="http://schemas.microsoft.com/office/powerpoint/2010/main" val="1120609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24000" y="383454"/>
            <a:ext cx="9144000" cy="660255"/>
          </a:xfrm>
        </p:spPr>
        <p:txBody>
          <a:bodyPr>
            <a:normAutofit/>
          </a:bodyPr>
          <a:lstStyle/>
          <a:p>
            <a:r>
              <a:rPr lang="es-ES" sz="3600" dirty="0" smtClean="0"/>
              <a:t>JUAN LUCAS MANZANARES</a:t>
            </a:r>
            <a:endParaRPr lang="es-ES" sz="3600" dirty="0"/>
          </a:p>
        </p:txBody>
      </p:sp>
      <p:sp>
        <p:nvSpPr>
          <p:cNvPr id="5" name="Subtítulo 4"/>
          <p:cNvSpPr>
            <a:spLocks noGrp="1"/>
          </p:cNvSpPr>
          <p:nvPr>
            <p:ph type="subTitle" idx="1"/>
          </p:nvPr>
        </p:nvSpPr>
        <p:spPr>
          <a:xfrm>
            <a:off x="240145" y="1117600"/>
            <a:ext cx="10538691" cy="5634182"/>
          </a:xfrm>
        </p:spPr>
        <p:txBody>
          <a:bodyPr>
            <a:noAutofit/>
          </a:bodyPr>
          <a:lstStyle/>
          <a:p>
            <a:pPr algn="just"/>
            <a:r>
              <a:rPr lang="es-ES" sz="1600" dirty="0"/>
              <a:t>El 2 de </a:t>
            </a:r>
            <a:r>
              <a:rPr lang="es-ES" sz="1600" dirty="0" smtClean="0"/>
              <a:t>Febrero </a:t>
            </a:r>
            <a:r>
              <a:rPr lang="es-ES" sz="1600" dirty="0"/>
              <a:t>de 1930 se convertía en el Hno. Braulio Carlos y se entregaba a la gracia de su período de probación con perfecta docilidad. Uno de sus con-novicios dice de él: "No creo que sufriese nunca crisis de la tristeza o del desaliento; su rostro reflejaba siempre el bello azul del cielo de Murcia. Tampoco sé si le costó la obediencia, pues siempre le he visto alegremente sumiso en todo y a todos</a:t>
            </a:r>
            <a:r>
              <a:rPr lang="es-ES" sz="1600" dirty="0" smtClean="0"/>
              <a:t>”.</a:t>
            </a:r>
          </a:p>
          <a:p>
            <a:pPr algn="just"/>
            <a:r>
              <a:rPr lang="es-ES" sz="1600" dirty="0"/>
              <a:t>Llevaba tres meses en el </a:t>
            </a:r>
            <a:r>
              <a:rPr lang="es-ES" sz="1600" dirty="0" err="1"/>
              <a:t>Escolasticado</a:t>
            </a:r>
            <a:r>
              <a:rPr lang="es-ES" sz="1600" dirty="0"/>
              <a:t>, cuando el prólogo de la horrible </a:t>
            </a:r>
            <a:r>
              <a:rPr lang="es-ES" sz="1600" dirty="0" smtClean="0"/>
              <a:t>hecatombe </a:t>
            </a:r>
            <a:r>
              <a:rPr lang="es-ES" sz="1600" dirty="0"/>
              <a:t>que se preparaba, interrumpió sus estudios bruscamente. Al resplandor de los incendios de conventos e iglesias en Madrid, el 11 de Mayo de 1931, se comprendió el peligro que corría la casa de Griñón. Se avisó a los preocupados padres de la libertad que tenían de retirar a sus hijos</a:t>
            </a:r>
            <a:r>
              <a:rPr lang="es-ES" sz="1600" b="1" dirty="0"/>
              <a:t>. El Hno. </a:t>
            </a:r>
            <a:r>
              <a:rPr lang="es-ES" sz="1600" b="1" dirty="0" err="1" smtClean="0"/>
              <a:t>BrauLio</a:t>
            </a:r>
            <a:r>
              <a:rPr lang="es-ES" sz="1600" b="1" dirty="0" smtClean="0"/>
              <a:t> </a:t>
            </a:r>
            <a:r>
              <a:rPr lang="es-ES" sz="1600" b="1" dirty="0"/>
              <a:t>Carlos </a:t>
            </a:r>
            <a:r>
              <a:rPr lang="es-ES" sz="1600" dirty="0" smtClean="0"/>
              <a:t>volvió </a:t>
            </a:r>
            <a:r>
              <a:rPr lang="es-ES" sz="1600" dirty="0"/>
              <a:t>a su casa, junto con su hermano, bien resuelto a vivir, con los Hermanos de Lorca, la vida de Comunidad de Griñón. Pero no pudo ser. Su madre no podía afrontar los gastos de los trabajos del campo, ante las desmesuradas exigencias de los obreros agrícolas, exaltados por la propaganda socialista. Tuvo que acu-</a:t>
            </a:r>
            <a:r>
              <a:rPr lang="es-ES" sz="1600" dirty="0" err="1"/>
              <a:t>dir</a:t>
            </a:r>
            <a:r>
              <a:rPr lang="es-ES" sz="1600" dirty="0"/>
              <a:t> al apoyo de sus dos hijos. Y durante siete meses se dedicaron a los trabajos agrícolas, permaneciendo en lo posible fieles a sus prácticas religiosas</a:t>
            </a:r>
            <a:r>
              <a:rPr lang="es-ES" sz="1600" dirty="0" smtClean="0"/>
              <a:t>.</a:t>
            </a:r>
          </a:p>
          <a:p>
            <a:pPr algn="just"/>
            <a:r>
              <a:rPr lang="es-ES" sz="1600" dirty="0"/>
              <a:t>El 7 de Enero de 1933, el Hno. Braulio Carlos y su hermano volvían a Griñón para continuar su preparación pedagógica. A mediados de Noviembre iniciaban su apostolado. A él le correspondió ir a Puente de Vallecas, en la proximidad de Madrid. ‛‛Era un vigilante pastor", escribe un Hermano que tuvo la ocasión de observarle en su trato con los alumnos. Justamente preocupado por la buena y activa vigilancia, no se dejaba distraer. Si se le hablaba entonces, con breve y amable palabra indicaba que el cuidado de su rebaño reclamaba toda su </a:t>
            </a:r>
            <a:r>
              <a:rPr lang="es-ES" sz="1600" dirty="0" smtClean="0"/>
              <a:t>atención</a:t>
            </a:r>
            <a:r>
              <a:rPr lang="es-ES" sz="1600" dirty="0"/>
              <a:t>. En clase colocaba cerca de si a los alumnos más revoltosos. ¡Cuántas </a:t>
            </a:r>
            <a:r>
              <a:rPr lang="es-ES" sz="1600" dirty="0" smtClean="0"/>
              <a:t>faltas </a:t>
            </a:r>
            <a:r>
              <a:rPr lang="es-ES" sz="1600" dirty="0"/>
              <a:t>no ha evitado su concienzuda vigilancia</a:t>
            </a:r>
            <a:r>
              <a:rPr lang="es-ES" sz="1600" dirty="0" smtClean="0"/>
              <a:t>!.</a:t>
            </a:r>
          </a:p>
          <a:p>
            <a:pPr algn="just"/>
            <a:r>
              <a:rPr lang="es-ES" sz="1600" dirty="0"/>
              <a:t>El Hermano Braulio Carlos adquirió pronto notable maestría profesional por el uso constante de los métodos </a:t>
            </a:r>
            <a:r>
              <a:rPr lang="es-ES" sz="1600" dirty="0" err="1"/>
              <a:t>lasalianos</a:t>
            </a:r>
            <a:r>
              <a:rPr lang="es-ES" sz="1600" dirty="0"/>
              <a:t>. Tenía siempre sobre su pupitre la obra maestra de "Las doce virtudes del buen maestro”. Un Hermano anciano que </a:t>
            </a:r>
            <a:r>
              <a:rPr lang="es-ES" sz="1600" dirty="0" smtClean="0"/>
              <a:t>visitaba </a:t>
            </a:r>
            <a:r>
              <a:rPr lang="es-ES" sz="1600" dirty="0"/>
              <a:t>su clase le dijo al verlo: “¿Por qué tiene aquí este librito, si no le puede le-</a:t>
            </a:r>
            <a:r>
              <a:rPr lang="es-ES" sz="1600" dirty="0" err="1"/>
              <a:t>er</a:t>
            </a:r>
            <a:r>
              <a:rPr lang="es-ES" sz="1600" dirty="0"/>
              <a:t>?” “Lo he leído muchas veces, le respondió, y su presencia me recuerda su contenido”. En la capilla daba, por su fervor, la impresión del religioso penetra-do del amor de Dios.</a:t>
            </a:r>
            <a:br>
              <a:rPr lang="es-ES" sz="1600" dirty="0"/>
            </a:br>
            <a:r>
              <a:rPr lang="es-ES" sz="1600" dirty="0"/>
              <a:t/>
            </a:r>
            <a:br>
              <a:rPr lang="es-ES" sz="1600" dirty="0"/>
            </a:br>
            <a:r>
              <a:rPr lang="es-ES" sz="1600" dirty="0"/>
              <a:t/>
            </a:r>
            <a:br>
              <a:rPr lang="es-ES" sz="1600" dirty="0"/>
            </a:br>
            <a:r>
              <a:rPr lang="es-ES" sz="1600" dirty="0"/>
              <a:t/>
            </a:r>
            <a:br>
              <a:rPr lang="es-ES" sz="1600" dirty="0"/>
            </a:br>
            <a:endParaRPr lang="es-ES" sz="1600" dirty="0"/>
          </a:p>
        </p:txBody>
      </p:sp>
      <p:pic>
        <p:nvPicPr>
          <p:cNvPr id="6" name="Imagen 5" descr="https://es.catholic.net/catholic_db/imagenes_db/santoral/brauliocarlos.jpg"/>
          <p:cNvPicPr/>
          <p:nvPr/>
        </p:nvPicPr>
        <p:blipFill>
          <a:blip r:embed="rId2">
            <a:extLst>
              <a:ext uri="{28A0092B-C50C-407E-A947-70E740481C1C}">
                <a14:useLocalDpi xmlns:a14="http://schemas.microsoft.com/office/drawing/2010/main" val="0"/>
              </a:ext>
            </a:extLst>
          </a:blip>
          <a:srcRect/>
          <a:stretch>
            <a:fillRect/>
          </a:stretch>
        </p:blipFill>
        <p:spPr bwMode="auto">
          <a:xfrm>
            <a:off x="10935854" y="2762393"/>
            <a:ext cx="953135" cy="1425575"/>
          </a:xfrm>
          <a:prstGeom prst="rect">
            <a:avLst/>
          </a:prstGeom>
          <a:noFill/>
          <a:ln>
            <a:noFill/>
          </a:ln>
        </p:spPr>
      </p:pic>
    </p:spTree>
    <p:extLst>
      <p:ext uri="{BB962C8B-B14F-4D97-AF65-F5344CB8AC3E}">
        <p14:creationId xmlns:p14="http://schemas.microsoft.com/office/powerpoint/2010/main" val="2417306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357745" y="503527"/>
            <a:ext cx="9310255" cy="660255"/>
          </a:xfrm>
        </p:spPr>
        <p:txBody>
          <a:bodyPr>
            <a:normAutofit/>
          </a:bodyPr>
          <a:lstStyle/>
          <a:p>
            <a:r>
              <a:rPr lang="es-ES" sz="3600" dirty="0" smtClean="0"/>
              <a:t>JUAN LUCAS MANZANARES</a:t>
            </a:r>
            <a:endParaRPr lang="es-ES" sz="3600" dirty="0"/>
          </a:p>
        </p:txBody>
      </p:sp>
      <p:sp>
        <p:nvSpPr>
          <p:cNvPr id="5" name="Subtítulo 4"/>
          <p:cNvSpPr>
            <a:spLocks noGrp="1"/>
          </p:cNvSpPr>
          <p:nvPr>
            <p:ph type="subTitle" idx="1"/>
          </p:nvPr>
        </p:nvSpPr>
        <p:spPr>
          <a:xfrm>
            <a:off x="240145" y="1163781"/>
            <a:ext cx="10723419" cy="5560291"/>
          </a:xfrm>
        </p:spPr>
        <p:txBody>
          <a:bodyPr>
            <a:normAutofit/>
          </a:bodyPr>
          <a:lstStyle/>
          <a:p>
            <a:pPr algn="just"/>
            <a:r>
              <a:rPr lang="es-ES" sz="1600" dirty="0"/>
              <a:t>Sus tres años de permanencia en Vallecas revelaron en el joven Hermano un hombre totalmente entregado a su vocación, a su Instituto, a sus alumnos y al exacto cumplimiento de sus deberes, atestigua el Hno. Director. Y añadía: “Era verdadero religioso y educador.</a:t>
            </a:r>
            <a:br>
              <a:rPr lang="es-ES" sz="1600" dirty="0"/>
            </a:br>
            <a:r>
              <a:rPr lang="es-ES" sz="1600" dirty="0"/>
              <a:t/>
            </a:r>
            <a:br>
              <a:rPr lang="es-ES" sz="1600" dirty="0"/>
            </a:br>
            <a:r>
              <a:rPr lang="es-ES" sz="1600" b="1" dirty="0" smtClean="0"/>
              <a:t>VOCACIÓN RELIGIOSA</a:t>
            </a:r>
          </a:p>
          <a:p>
            <a:pPr algn="just"/>
            <a:endParaRPr lang="es-ES" sz="1600" b="1" dirty="0"/>
          </a:p>
          <a:p>
            <a:r>
              <a:rPr lang="es-ES" sz="1700" dirty="0"/>
              <a:t>El origen de la vocación de este Hermano es una prueba más de los admirables caminos de la Providencia hacia la vida perfecta. Hablando con una vecina, la madre de Juan Lucas le decía:</a:t>
            </a:r>
          </a:p>
          <a:p>
            <a:r>
              <a:rPr lang="es-ES" sz="1600" i="1" dirty="0"/>
              <a:t>"Estoy preocupada por el porvenir de mis pequeños".</a:t>
            </a:r>
            <a:br>
              <a:rPr lang="es-ES" sz="1600" i="1" dirty="0"/>
            </a:br>
            <a:r>
              <a:rPr lang="es-ES" sz="1600" i="1" dirty="0"/>
              <a:t>"¿Por qué no los mandas a Griñón, al Noviciado de los Hermanos?” le replicó su interlocutora.</a:t>
            </a:r>
            <a:br>
              <a:rPr lang="es-ES" sz="1600" i="1" dirty="0"/>
            </a:br>
            <a:r>
              <a:rPr lang="es-ES" sz="1600" i="1" dirty="0"/>
              <a:t>"Mi hijo está allí contento y estoy segura de que los tuyos harán lo mismo y </a:t>
            </a:r>
            <a:r>
              <a:rPr lang="es-ES" sz="1600" i="1" dirty="0" smtClean="0"/>
              <a:t>llegarán </a:t>
            </a:r>
            <a:r>
              <a:rPr lang="es-ES" sz="1600" i="1" dirty="0"/>
              <a:t>a ser religiosos útiles a la iglesia y a la Patria".</a:t>
            </a:r>
            <a:endParaRPr lang="es-ES" sz="1600" dirty="0"/>
          </a:p>
          <a:p>
            <a:pPr algn="just"/>
            <a:r>
              <a:rPr lang="es-ES" sz="1600" dirty="0"/>
              <a:t>La propuesta agradó mucho a esta madre cristiana, que se sentía feliz de entregar sus hijos a Dios. Ellos se declararon encantados. Los padres trataron el asunto con el Hno. Director de Lorca, quien invitó a los dos Aspirantes a frecuentar aquella Escuela, como externos, con el fin de estudiar más fácilmente su vocación.</a:t>
            </a:r>
            <a:br>
              <a:rPr lang="es-ES" sz="1600" dirty="0"/>
            </a:br>
            <a:r>
              <a:rPr lang="es-ES" dirty="0"/>
              <a:t/>
            </a:r>
            <a:br>
              <a:rPr lang="es-ES" dirty="0"/>
            </a:br>
            <a:endParaRPr lang="es-ES" sz="1600" dirty="0"/>
          </a:p>
        </p:txBody>
      </p:sp>
      <p:pic>
        <p:nvPicPr>
          <p:cNvPr id="6" name="Imagen 5" descr="https://es.catholic.net/catholic_db/imagenes_db/santoral/brauliocarlos.jpg"/>
          <p:cNvPicPr/>
          <p:nvPr/>
        </p:nvPicPr>
        <p:blipFill>
          <a:blip r:embed="rId2">
            <a:extLst>
              <a:ext uri="{28A0092B-C50C-407E-A947-70E740481C1C}">
                <a14:useLocalDpi xmlns:a14="http://schemas.microsoft.com/office/drawing/2010/main" val="0"/>
              </a:ext>
            </a:extLst>
          </a:blip>
          <a:srcRect/>
          <a:stretch>
            <a:fillRect/>
          </a:stretch>
        </p:blipFill>
        <p:spPr bwMode="auto">
          <a:xfrm>
            <a:off x="10963564" y="2725448"/>
            <a:ext cx="953135" cy="1425575"/>
          </a:xfrm>
          <a:prstGeom prst="rect">
            <a:avLst/>
          </a:prstGeom>
          <a:noFill/>
          <a:ln>
            <a:noFill/>
          </a:ln>
        </p:spPr>
      </p:pic>
    </p:spTree>
    <p:extLst>
      <p:ext uri="{BB962C8B-B14F-4D97-AF65-F5344CB8AC3E}">
        <p14:creationId xmlns:p14="http://schemas.microsoft.com/office/powerpoint/2010/main" val="11558837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366982" y="521999"/>
            <a:ext cx="9458036" cy="660255"/>
          </a:xfrm>
        </p:spPr>
        <p:txBody>
          <a:bodyPr>
            <a:normAutofit/>
          </a:bodyPr>
          <a:lstStyle/>
          <a:p>
            <a:r>
              <a:rPr lang="es-ES" sz="3600" dirty="0" smtClean="0"/>
              <a:t>JUAN LUCAS MANZANARES</a:t>
            </a:r>
            <a:endParaRPr lang="es-ES" sz="3600" dirty="0"/>
          </a:p>
        </p:txBody>
      </p:sp>
      <p:sp>
        <p:nvSpPr>
          <p:cNvPr id="5" name="Subtítulo 4"/>
          <p:cNvSpPr>
            <a:spLocks noGrp="1"/>
          </p:cNvSpPr>
          <p:nvPr>
            <p:ph type="subTitle" idx="1"/>
          </p:nvPr>
        </p:nvSpPr>
        <p:spPr>
          <a:xfrm>
            <a:off x="249381" y="1274617"/>
            <a:ext cx="10806545" cy="5394037"/>
          </a:xfrm>
        </p:spPr>
        <p:txBody>
          <a:bodyPr>
            <a:normAutofit/>
          </a:bodyPr>
          <a:lstStyle/>
          <a:p>
            <a:pPr algn="just"/>
            <a:r>
              <a:rPr lang="es-ES" sz="1600" b="1" dirty="0" smtClean="0"/>
              <a:t>Datos Biográficos Extendidos:</a:t>
            </a:r>
          </a:p>
          <a:p>
            <a:pPr algn="just"/>
            <a:r>
              <a:rPr lang="es-ES" sz="1600" b="1" dirty="0" smtClean="0"/>
              <a:t>Martirio  y Asesinato:</a:t>
            </a:r>
          </a:p>
          <a:p>
            <a:pPr algn="just"/>
            <a:r>
              <a:rPr lang="es-ES" sz="1600" dirty="0"/>
              <a:t>Con ocasión del la sublevación de Julio de 1936, el Hno. Braulio Carlos se </a:t>
            </a:r>
            <a:r>
              <a:rPr lang="es-ES" sz="1600" dirty="0" err="1"/>
              <a:t>refu-gió</a:t>
            </a:r>
            <a:r>
              <a:rPr lang="es-ES" sz="1600" dirty="0"/>
              <a:t> en el Asilo del Sagrado Corazón, que los comunistas no tardaron en </a:t>
            </a:r>
            <a:r>
              <a:rPr lang="es-ES" sz="1600" dirty="0" err="1"/>
              <a:t>conver-tir</a:t>
            </a:r>
            <a:r>
              <a:rPr lang="es-ES" sz="1600" dirty="0"/>
              <a:t> en hospital. Su actitud y buen humor le permitieron no suscitar ninguna </a:t>
            </a:r>
            <a:r>
              <a:rPr lang="es-ES" sz="1600" dirty="0" err="1"/>
              <a:t>sos</a:t>
            </a:r>
            <a:r>
              <a:rPr lang="es-ES" sz="1600" dirty="0"/>
              <a:t>-pecha en un principio. Durante siente meses fue considerado como empleado del servicio de los enfermos</a:t>
            </a:r>
            <a:br>
              <a:rPr lang="es-ES" sz="1600" dirty="0"/>
            </a:br>
            <a:r>
              <a:rPr lang="es-ES" sz="1600" dirty="0"/>
              <a:t/>
            </a:r>
            <a:br>
              <a:rPr lang="es-ES" sz="1600" dirty="0"/>
            </a:br>
            <a:r>
              <a:rPr lang="es-ES" sz="1600" dirty="0"/>
              <a:t>Pero llegó un día en que el administrador, Jesús Bea Soto, le denunció como asiduamente relacionado con los antiguos religiosos de la casa. Y el 13 de Fe-</a:t>
            </a:r>
            <a:r>
              <a:rPr lang="es-ES" sz="1600" dirty="0" err="1"/>
              <a:t>brero</a:t>
            </a:r>
            <a:r>
              <a:rPr lang="es-ES" sz="1600" dirty="0"/>
              <a:t> fue conducido por dos policías, con "aire preocupado y cabeza baja", a la calle Juan Bravo Murillo, según un testigo ocular, Laureano Lorenzo, empleado en el mismo establecimiento.</a:t>
            </a:r>
            <a:br>
              <a:rPr lang="es-ES" sz="1600" dirty="0"/>
            </a:br>
            <a:r>
              <a:rPr lang="es-ES" sz="1600" dirty="0"/>
              <a:t/>
            </a:r>
            <a:br>
              <a:rPr lang="es-ES" sz="1600" dirty="0"/>
            </a:br>
            <a:r>
              <a:rPr lang="es-ES" sz="1700" dirty="0"/>
              <a:t>Pero llegó un día en que el administrador, Jesús Bea Soto, le denunció como asiduamente relacionado con los antiguos religiosos de la casa. Y el 13 de Fe-</a:t>
            </a:r>
            <a:r>
              <a:rPr lang="es-ES" sz="1700" dirty="0" err="1"/>
              <a:t>brero</a:t>
            </a:r>
            <a:r>
              <a:rPr lang="es-ES" sz="1700" dirty="0"/>
              <a:t> fue conducido por dos policías, con "aire preocupado y cabeza baja", a la calle Juan Bravo Murillo, según un testigo ocular, Laureano Lorenzo, empleado en el mismo establecimiento.</a:t>
            </a:r>
            <a:br>
              <a:rPr lang="es-ES" sz="1700" dirty="0"/>
            </a:br>
            <a:r>
              <a:rPr lang="es-ES" sz="1700" dirty="0"/>
              <a:t/>
            </a:r>
            <a:br>
              <a:rPr lang="es-ES" sz="1700" dirty="0"/>
            </a:br>
            <a:r>
              <a:rPr lang="es-ES" sz="1700" dirty="0"/>
              <a:t>Según varias declaraciones concordantes, el Hermano Braulio Carlos fue llevado, el 23 de febrero de 1937, a la </a:t>
            </a:r>
            <a:r>
              <a:rPr lang="es-ES" sz="1700" dirty="0" smtClean="0"/>
              <a:t>Checa </a:t>
            </a:r>
            <a:r>
              <a:rPr lang="es-ES" sz="1700" dirty="0"/>
              <a:t>del "Pacífico" y probablemente fusilado allí mismo y enterrado también allí, en el sótano, con otros cadáveres. Estas investigaciones las hizo el mes de marzo de 1940 el Hermano del difunto. Tenemos la confianza de su triunfo definitivo con la gloriosa falange de los mártires de Cristo.</a:t>
            </a:r>
            <a:br>
              <a:rPr lang="es-ES" sz="1700" dirty="0"/>
            </a:br>
            <a:r>
              <a:rPr lang="es-ES" sz="1700" dirty="0"/>
              <a:t/>
            </a:r>
            <a:br>
              <a:rPr lang="es-ES" sz="1700" dirty="0"/>
            </a:br>
            <a:r>
              <a:rPr lang="es-ES" sz="1700" dirty="0"/>
              <a:t>Falleció a los 24 años y 7 de vida religiosa.</a:t>
            </a:r>
          </a:p>
        </p:txBody>
      </p:sp>
      <p:pic>
        <p:nvPicPr>
          <p:cNvPr id="6" name="Imagen 5" descr="https://es.catholic.net/catholic_db/imagenes_db/santoral/brauliocarlos.jpg"/>
          <p:cNvPicPr/>
          <p:nvPr/>
        </p:nvPicPr>
        <p:blipFill>
          <a:blip r:embed="rId2">
            <a:extLst>
              <a:ext uri="{28A0092B-C50C-407E-A947-70E740481C1C}">
                <a14:useLocalDpi xmlns:a14="http://schemas.microsoft.com/office/drawing/2010/main" val="0"/>
              </a:ext>
            </a:extLst>
          </a:blip>
          <a:srcRect/>
          <a:stretch>
            <a:fillRect/>
          </a:stretch>
        </p:blipFill>
        <p:spPr bwMode="auto">
          <a:xfrm>
            <a:off x="11120582" y="2836285"/>
            <a:ext cx="953135" cy="1425575"/>
          </a:xfrm>
          <a:prstGeom prst="rect">
            <a:avLst/>
          </a:prstGeom>
          <a:noFill/>
          <a:ln>
            <a:noFill/>
          </a:ln>
        </p:spPr>
      </p:pic>
    </p:spTree>
    <p:extLst>
      <p:ext uri="{BB962C8B-B14F-4D97-AF65-F5344CB8AC3E}">
        <p14:creationId xmlns:p14="http://schemas.microsoft.com/office/powerpoint/2010/main" val="2656132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366982" y="401927"/>
            <a:ext cx="9227127" cy="697201"/>
          </a:xfrm>
        </p:spPr>
        <p:txBody>
          <a:bodyPr>
            <a:normAutofit/>
          </a:bodyPr>
          <a:lstStyle/>
          <a:p>
            <a:r>
              <a:rPr lang="es-ES" sz="3600" dirty="0" smtClean="0"/>
              <a:t>JUAN LUCAS MANZANARES</a:t>
            </a:r>
            <a:endParaRPr lang="es-ES" sz="3600" dirty="0"/>
          </a:p>
        </p:txBody>
      </p:sp>
      <p:sp>
        <p:nvSpPr>
          <p:cNvPr id="5" name="Subtítulo 4"/>
          <p:cNvSpPr>
            <a:spLocks noGrp="1"/>
          </p:cNvSpPr>
          <p:nvPr>
            <p:ph type="subTitle" idx="1"/>
          </p:nvPr>
        </p:nvSpPr>
        <p:spPr>
          <a:xfrm>
            <a:off x="221673" y="1099128"/>
            <a:ext cx="10547927" cy="5458690"/>
          </a:xfrm>
        </p:spPr>
        <p:txBody>
          <a:bodyPr>
            <a:normAutofit/>
          </a:bodyPr>
          <a:lstStyle/>
          <a:p>
            <a:pPr algn="just"/>
            <a:r>
              <a:rPr lang="es-ES" sz="1600" b="1" dirty="0" smtClean="0"/>
              <a:t>¿En qué lugar reposan sus restos mortales?</a:t>
            </a:r>
          </a:p>
          <a:p>
            <a:pPr algn="just"/>
            <a:r>
              <a:rPr lang="es-ES" sz="1600" dirty="0" smtClean="0"/>
              <a:t>Desconocido</a:t>
            </a:r>
          </a:p>
          <a:p>
            <a:pPr algn="just"/>
            <a:r>
              <a:rPr lang="es-ES" sz="1600" b="1" dirty="0" smtClean="0"/>
              <a:t>¿En qué fecha fue Beatificado?</a:t>
            </a:r>
          </a:p>
          <a:p>
            <a:pPr algn="just"/>
            <a:r>
              <a:rPr lang="es-ES" sz="1600" dirty="0" smtClean="0"/>
              <a:t>El 13 de octubre de 2013, en Tarragona (España)</a:t>
            </a:r>
          </a:p>
          <a:p>
            <a:pPr algn="just"/>
            <a:r>
              <a:rPr lang="es-ES" sz="1600" b="1" dirty="0" smtClean="0"/>
              <a:t>¿En qué fecha fue Canonizado?</a:t>
            </a:r>
          </a:p>
          <a:p>
            <a:pPr algn="just"/>
            <a:r>
              <a:rPr lang="es-ES" sz="1600" dirty="0" smtClean="0"/>
              <a:t>Aún no está canonizado.</a:t>
            </a:r>
          </a:p>
          <a:p>
            <a:pPr algn="just"/>
            <a:r>
              <a:rPr lang="es-ES" sz="1600" b="1" dirty="0" smtClean="0"/>
              <a:t>Fiesta Canónica:</a:t>
            </a:r>
          </a:p>
          <a:p>
            <a:pPr algn="just"/>
            <a:r>
              <a:rPr lang="es-ES" sz="1600" dirty="0" smtClean="0"/>
              <a:t>23 de Febrero</a:t>
            </a:r>
          </a:p>
          <a:p>
            <a:pPr algn="just"/>
            <a:r>
              <a:rPr lang="es-ES" sz="1600" dirty="0" smtClean="0"/>
              <a:t>06 de Noviembre, Festividad de los Mártires durante la Persecución Religiosa durante el Siglo XX</a:t>
            </a:r>
          </a:p>
          <a:p>
            <a:pPr algn="just"/>
            <a:r>
              <a:rPr lang="es-ES" sz="1600" b="1" dirty="0" smtClean="0"/>
              <a:t>Fuente:</a:t>
            </a:r>
          </a:p>
          <a:p>
            <a:pPr algn="just"/>
            <a:r>
              <a:rPr lang="es-ES" sz="1600" b="1" dirty="0"/>
              <a:t>https://es.catholic.net/op/articulos/37058/braulio-carlos-juan-lucas-manzanares-beato.html#modal</a:t>
            </a:r>
            <a:endParaRPr lang="es-ES" sz="1600" dirty="0"/>
          </a:p>
          <a:p>
            <a:pPr algn="just"/>
            <a:endParaRPr lang="es-ES" sz="1600" dirty="0"/>
          </a:p>
        </p:txBody>
      </p:sp>
      <p:pic>
        <p:nvPicPr>
          <p:cNvPr id="6" name="Imagen 5" descr="https://es.catholic.net/catholic_db/imagenes_db/santoral/brauliocarlos.jpg"/>
          <p:cNvPicPr/>
          <p:nvPr/>
        </p:nvPicPr>
        <p:blipFill>
          <a:blip r:embed="rId2">
            <a:extLst>
              <a:ext uri="{28A0092B-C50C-407E-A947-70E740481C1C}">
                <a14:useLocalDpi xmlns:a14="http://schemas.microsoft.com/office/drawing/2010/main" val="0"/>
              </a:ext>
            </a:extLst>
          </a:blip>
          <a:srcRect/>
          <a:stretch>
            <a:fillRect/>
          </a:stretch>
        </p:blipFill>
        <p:spPr bwMode="auto">
          <a:xfrm>
            <a:off x="10769600" y="2725448"/>
            <a:ext cx="953135" cy="1425575"/>
          </a:xfrm>
          <a:prstGeom prst="rect">
            <a:avLst/>
          </a:prstGeom>
          <a:noFill/>
          <a:ln>
            <a:noFill/>
          </a:ln>
        </p:spPr>
      </p:pic>
    </p:spTree>
    <p:extLst>
      <p:ext uri="{BB962C8B-B14F-4D97-AF65-F5344CB8AC3E}">
        <p14:creationId xmlns:p14="http://schemas.microsoft.com/office/powerpoint/2010/main" val="158414938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711</Words>
  <Application>Microsoft Office PowerPoint</Application>
  <PresentationFormat>Panorámica</PresentationFormat>
  <Paragraphs>37</Paragraphs>
  <Slides>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5</vt:i4>
      </vt:variant>
    </vt:vector>
  </HeadingPairs>
  <TitlesOfParts>
    <vt:vector size="9" baseType="lpstr">
      <vt:lpstr>Arial</vt:lpstr>
      <vt:lpstr>Calibri</vt:lpstr>
      <vt:lpstr>Calibri Light</vt:lpstr>
      <vt:lpstr>Tema de Office</vt:lpstr>
      <vt:lpstr>JUAN LUCAS MANZANARES</vt:lpstr>
      <vt:lpstr>JUAN LUCAS MANZANARES</vt:lpstr>
      <vt:lpstr>JUAN LUCAS MANZANARES</vt:lpstr>
      <vt:lpstr>JUAN LUCAS MANZANARES</vt:lpstr>
      <vt:lpstr>JUAN LUCAS MANZANARES</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JUAN LUCAS MANZANARES</dc:title>
  <dc:creator>Usuario</dc:creator>
  <cp:lastModifiedBy>Usuario</cp:lastModifiedBy>
  <cp:revision>3</cp:revision>
  <dcterms:created xsi:type="dcterms:W3CDTF">2023-12-09T11:41:33Z</dcterms:created>
  <dcterms:modified xsi:type="dcterms:W3CDTF">2023-12-09T11:55:45Z</dcterms:modified>
</cp:coreProperties>
</file>