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BEDE779A-4541-4BB9-B601-110E837D397D}" type="datetimeFigureOut">
              <a:rPr lang="es-ES" smtClean="0"/>
              <a:t>30/12/2023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EEE97C0-BB4E-49D8-B921-0117E423BF05}" type="slidenum">
              <a:rPr lang="es-ES" smtClean="0"/>
              <a:t>‹Nº›</a:t>
            </a:fld>
            <a:endParaRPr lang="es-ES"/>
          </a:p>
        </p:txBody>
      </p:sp>
    </p:spTree>
    <p:extLst>
      <p:ext uri="{BB962C8B-B14F-4D97-AF65-F5344CB8AC3E}">
        <p14:creationId xmlns:p14="http://schemas.microsoft.com/office/powerpoint/2010/main" val="2119806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BEDE779A-4541-4BB9-B601-110E837D397D}" type="datetimeFigureOut">
              <a:rPr lang="es-ES" smtClean="0"/>
              <a:t>30/12/2023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EEE97C0-BB4E-49D8-B921-0117E423BF05}" type="slidenum">
              <a:rPr lang="es-ES" smtClean="0"/>
              <a:t>‹Nº›</a:t>
            </a:fld>
            <a:endParaRPr lang="es-ES"/>
          </a:p>
        </p:txBody>
      </p:sp>
    </p:spTree>
    <p:extLst>
      <p:ext uri="{BB962C8B-B14F-4D97-AF65-F5344CB8AC3E}">
        <p14:creationId xmlns:p14="http://schemas.microsoft.com/office/powerpoint/2010/main" val="3836460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BEDE779A-4541-4BB9-B601-110E837D397D}" type="datetimeFigureOut">
              <a:rPr lang="es-ES" smtClean="0"/>
              <a:t>30/12/2023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EEE97C0-BB4E-49D8-B921-0117E423BF05}" type="slidenum">
              <a:rPr lang="es-ES" smtClean="0"/>
              <a:t>‹Nº›</a:t>
            </a:fld>
            <a:endParaRPr lang="es-ES"/>
          </a:p>
        </p:txBody>
      </p:sp>
    </p:spTree>
    <p:extLst>
      <p:ext uri="{BB962C8B-B14F-4D97-AF65-F5344CB8AC3E}">
        <p14:creationId xmlns:p14="http://schemas.microsoft.com/office/powerpoint/2010/main" val="4137832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BEDE779A-4541-4BB9-B601-110E837D397D}" type="datetimeFigureOut">
              <a:rPr lang="es-ES" smtClean="0"/>
              <a:t>30/12/2023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EEE97C0-BB4E-49D8-B921-0117E423BF05}" type="slidenum">
              <a:rPr lang="es-ES" smtClean="0"/>
              <a:t>‹Nº›</a:t>
            </a:fld>
            <a:endParaRPr lang="es-ES"/>
          </a:p>
        </p:txBody>
      </p:sp>
    </p:spTree>
    <p:extLst>
      <p:ext uri="{BB962C8B-B14F-4D97-AF65-F5344CB8AC3E}">
        <p14:creationId xmlns:p14="http://schemas.microsoft.com/office/powerpoint/2010/main" val="1782321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BEDE779A-4541-4BB9-B601-110E837D397D}" type="datetimeFigureOut">
              <a:rPr lang="es-ES" smtClean="0"/>
              <a:t>30/12/2023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5EEE97C0-BB4E-49D8-B921-0117E423BF05}" type="slidenum">
              <a:rPr lang="es-ES" smtClean="0"/>
              <a:t>‹Nº›</a:t>
            </a:fld>
            <a:endParaRPr lang="es-ES"/>
          </a:p>
        </p:txBody>
      </p:sp>
    </p:spTree>
    <p:extLst>
      <p:ext uri="{BB962C8B-B14F-4D97-AF65-F5344CB8AC3E}">
        <p14:creationId xmlns:p14="http://schemas.microsoft.com/office/powerpoint/2010/main" val="3946831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BEDE779A-4541-4BB9-B601-110E837D397D}" type="datetimeFigureOut">
              <a:rPr lang="es-ES" smtClean="0"/>
              <a:t>30/12/2023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5EEE97C0-BB4E-49D8-B921-0117E423BF05}" type="slidenum">
              <a:rPr lang="es-ES" smtClean="0"/>
              <a:t>‹Nº›</a:t>
            </a:fld>
            <a:endParaRPr lang="es-ES"/>
          </a:p>
        </p:txBody>
      </p:sp>
    </p:spTree>
    <p:extLst>
      <p:ext uri="{BB962C8B-B14F-4D97-AF65-F5344CB8AC3E}">
        <p14:creationId xmlns:p14="http://schemas.microsoft.com/office/powerpoint/2010/main" val="1498407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BEDE779A-4541-4BB9-B601-110E837D397D}" type="datetimeFigureOut">
              <a:rPr lang="es-ES" smtClean="0"/>
              <a:t>30/12/2023</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5EEE97C0-BB4E-49D8-B921-0117E423BF05}" type="slidenum">
              <a:rPr lang="es-ES" smtClean="0"/>
              <a:t>‹Nº›</a:t>
            </a:fld>
            <a:endParaRPr lang="es-ES"/>
          </a:p>
        </p:txBody>
      </p:sp>
    </p:spTree>
    <p:extLst>
      <p:ext uri="{BB962C8B-B14F-4D97-AF65-F5344CB8AC3E}">
        <p14:creationId xmlns:p14="http://schemas.microsoft.com/office/powerpoint/2010/main" val="588969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BEDE779A-4541-4BB9-B601-110E837D397D}" type="datetimeFigureOut">
              <a:rPr lang="es-ES" smtClean="0"/>
              <a:t>30/12/2023</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5EEE97C0-BB4E-49D8-B921-0117E423BF05}" type="slidenum">
              <a:rPr lang="es-ES" smtClean="0"/>
              <a:t>‹Nº›</a:t>
            </a:fld>
            <a:endParaRPr lang="es-ES"/>
          </a:p>
        </p:txBody>
      </p:sp>
    </p:spTree>
    <p:extLst>
      <p:ext uri="{BB962C8B-B14F-4D97-AF65-F5344CB8AC3E}">
        <p14:creationId xmlns:p14="http://schemas.microsoft.com/office/powerpoint/2010/main" val="301612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EDE779A-4541-4BB9-B601-110E837D397D}" type="datetimeFigureOut">
              <a:rPr lang="es-ES" smtClean="0"/>
              <a:t>30/12/2023</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5EEE97C0-BB4E-49D8-B921-0117E423BF05}" type="slidenum">
              <a:rPr lang="es-ES" smtClean="0"/>
              <a:t>‹Nº›</a:t>
            </a:fld>
            <a:endParaRPr lang="es-ES"/>
          </a:p>
        </p:txBody>
      </p:sp>
    </p:spTree>
    <p:extLst>
      <p:ext uri="{BB962C8B-B14F-4D97-AF65-F5344CB8AC3E}">
        <p14:creationId xmlns:p14="http://schemas.microsoft.com/office/powerpoint/2010/main" val="1609676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BEDE779A-4541-4BB9-B601-110E837D397D}" type="datetimeFigureOut">
              <a:rPr lang="es-ES" smtClean="0"/>
              <a:t>30/12/2023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5EEE97C0-BB4E-49D8-B921-0117E423BF05}" type="slidenum">
              <a:rPr lang="es-ES" smtClean="0"/>
              <a:t>‹Nº›</a:t>
            </a:fld>
            <a:endParaRPr lang="es-ES"/>
          </a:p>
        </p:txBody>
      </p:sp>
    </p:spTree>
    <p:extLst>
      <p:ext uri="{BB962C8B-B14F-4D97-AF65-F5344CB8AC3E}">
        <p14:creationId xmlns:p14="http://schemas.microsoft.com/office/powerpoint/2010/main" val="3827831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BEDE779A-4541-4BB9-B601-110E837D397D}" type="datetimeFigureOut">
              <a:rPr lang="es-ES" smtClean="0"/>
              <a:t>30/12/2023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5EEE97C0-BB4E-49D8-B921-0117E423BF05}" type="slidenum">
              <a:rPr lang="es-ES" smtClean="0"/>
              <a:t>‹Nº›</a:t>
            </a:fld>
            <a:endParaRPr lang="es-ES"/>
          </a:p>
        </p:txBody>
      </p:sp>
    </p:spTree>
    <p:extLst>
      <p:ext uri="{BB962C8B-B14F-4D97-AF65-F5344CB8AC3E}">
        <p14:creationId xmlns:p14="http://schemas.microsoft.com/office/powerpoint/2010/main" val="3305929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DE779A-4541-4BB9-B601-110E837D397D}" type="datetimeFigureOut">
              <a:rPr lang="es-ES" smtClean="0"/>
              <a:t>30/12/2023</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EE97C0-BB4E-49D8-B921-0117E423BF05}" type="slidenum">
              <a:rPr lang="es-ES" smtClean="0"/>
              <a:t>‹Nº›</a:t>
            </a:fld>
            <a:endParaRPr lang="es-ES"/>
          </a:p>
        </p:txBody>
      </p:sp>
    </p:spTree>
    <p:extLst>
      <p:ext uri="{BB962C8B-B14F-4D97-AF65-F5344CB8AC3E}">
        <p14:creationId xmlns:p14="http://schemas.microsoft.com/office/powerpoint/2010/main" val="3357676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es.catholic.net/op/articulos/36901/ciriaco-olarte-prez-de-mendiguren-beato.html"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76218" y="577417"/>
            <a:ext cx="9291782" cy="558655"/>
          </a:xfrm>
        </p:spPr>
        <p:txBody>
          <a:bodyPr>
            <a:normAutofit fontScale="90000"/>
          </a:bodyPr>
          <a:lstStyle/>
          <a:p>
            <a:r>
              <a:rPr lang="es-ES" sz="3600" dirty="0" smtClean="0"/>
              <a:t>CIRIACO OLARTE PEREZ DE MENDIGUREN</a:t>
            </a:r>
            <a:endParaRPr lang="es-ES" sz="3600" dirty="0"/>
          </a:p>
        </p:txBody>
      </p:sp>
      <p:sp>
        <p:nvSpPr>
          <p:cNvPr id="3" name="Subtítulo 2"/>
          <p:cNvSpPr>
            <a:spLocks noGrp="1"/>
          </p:cNvSpPr>
          <p:nvPr>
            <p:ph type="subTitle" idx="1"/>
          </p:nvPr>
        </p:nvSpPr>
        <p:spPr>
          <a:xfrm>
            <a:off x="203200" y="1136071"/>
            <a:ext cx="10861964" cy="5551056"/>
          </a:xfrm>
        </p:spPr>
        <p:txBody>
          <a:bodyPr>
            <a:normAutofit lnSpcReduction="10000"/>
          </a:bodyPr>
          <a:lstStyle/>
          <a:p>
            <a:pPr algn="just"/>
            <a:r>
              <a:rPr lang="es-ES" sz="1600" b="1" dirty="0" smtClean="0"/>
              <a:t>Nombre Civil: </a:t>
            </a:r>
            <a:r>
              <a:rPr lang="es-ES" sz="1600" dirty="0" smtClean="0"/>
              <a:t>Ciriaco</a:t>
            </a:r>
          </a:p>
          <a:p>
            <a:pPr algn="just"/>
            <a:r>
              <a:rPr lang="es-ES" sz="1600" b="1" dirty="0" smtClean="0"/>
              <a:t>Fecha Nacimiento: </a:t>
            </a:r>
            <a:r>
              <a:rPr lang="es-ES" sz="1600" dirty="0" smtClean="0"/>
              <a:t>08 de febrero 1893</a:t>
            </a:r>
          </a:p>
          <a:p>
            <a:pPr algn="just"/>
            <a:r>
              <a:rPr lang="es-ES" sz="1600" b="1" dirty="0" smtClean="0"/>
              <a:t>Lugar Nacimiento: </a:t>
            </a:r>
            <a:r>
              <a:rPr lang="es-ES" sz="1600" dirty="0" err="1" smtClean="0"/>
              <a:t>Gomecha</a:t>
            </a:r>
            <a:r>
              <a:rPr lang="es-ES" sz="1600" dirty="0" smtClean="0"/>
              <a:t> (Álava)</a:t>
            </a:r>
          </a:p>
          <a:p>
            <a:pPr algn="just"/>
            <a:r>
              <a:rPr lang="es-ES" sz="1600" b="1" dirty="0" smtClean="0"/>
              <a:t>Sexo: </a:t>
            </a:r>
            <a:r>
              <a:rPr lang="es-ES" sz="1600" dirty="0" smtClean="0"/>
              <a:t>Varón</a:t>
            </a:r>
          </a:p>
          <a:p>
            <a:pPr algn="just"/>
            <a:r>
              <a:rPr lang="es-ES" sz="1600" b="1" dirty="0" smtClean="0"/>
              <a:t>Fecha Asesinato: </a:t>
            </a:r>
            <a:r>
              <a:rPr lang="es-ES" sz="1600" dirty="0" smtClean="0"/>
              <a:t>31 de julio de 1936</a:t>
            </a:r>
          </a:p>
          <a:p>
            <a:pPr algn="just"/>
            <a:r>
              <a:rPr lang="es-ES" sz="1600" b="1" dirty="0" smtClean="0"/>
              <a:t>Lugar Asesinato: </a:t>
            </a:r>
            <a:r>
              <a:rPr lang="es-ES" sz="1600" dirty="0" smtClean="0"/>
              <a:t>Cuenca</a:t>
            </a:r>
          </a:p>
          <a:p>
            <a:pPr algn="just"/>
            <a:r>
              <a:rPr lang="es-ES" sz="1600" b="1" dirty="0" smtClean="0"/>
              <a:t>Orden Religiosa: </a:t>
            </a:r>
            <a:r>
              <a:rPr lang="es-ES" sz="1600" dirty="0" smtClean="0"/>
              <a:t>Sacerdote y Mártir de la Congregación del Santísimo Redentor (Redentorista) (</a:t>
            </a:r>
            <a:r>
              <a:rPr lang="es-ES" sz="1600" dirty="0" err="1" smtClean="0"/>
              <a:t>C.ss.R</a:t>
            </a:r>
            <a:r>
              <a:rPr lang="es-ES" sz="1600" dirty="0" smtClean="0"/>
              <a:t>)</a:t>
            </a:r>
          </a:p>
          <a:p>
            <a:pPr algn="just"/>
            <a:r>
              <a:rPr lang="es-ES" sz="1600" b="1" dirty="0" smtClean="0"/>
              <a:t>Datos Biográficos Resumidos:</a:t>
            </a:r>
          </a:p>
          <a:p>
            <a:pPr algn="just"/>
            <a:r>
              <a:rPr lang="es-ES" sz="1600" dirty="0" smtClean="0"/>
              <a:t>Nombre de los padres: Saturnino y María</a:t>
            </a:r>
          </a:p>
          <a:p>
            <a:pPr algn="just"/>
            <a:r>
              <a:rPr lang="es-ES" sz="1600" dirty="0" smtClean="0"/>
              <a:t>Fue bautizado el mismo día que nació en la Parroquia de la Transfiguración del Señor.</a:t>
            </a:r>
          </a:p>
          <a:p>
            <a:pPr algn="just"/>
            <a:r>
              <a:rPr lang="es-ES" sz="1600" dirty="0"/>
              <a:t>Creció Ciriaco en el seno de una familia de labradores, numerosa y de honda experiencia religiosa; fueron 10 hermanos, de los cuales además de Ciriaco, 2 fueron sacerdotes seculares y 2 hermanas monjas Carmelitas descalzas. Recibió una esmerada educación religiosa, recibiendo la catequesis que le preparó a la 1ª Comunión y recibiendo la Confirmación el 7 de mayo de 1899 en </a:t>
            </a:r>
            <a:r>
              <a:rPr lang="es-ES" sz="1600" dirty="0" err="1"/>
              <a:t>Ariñez</a:t>
            </a:r>
            <a:r>
              <a:rPr lang="es-ES" sz="1600" dirty="0"/>
              <a:t> (Álava) de manos del Obispo de Vitoria D. Ramón Fernández de la Piérola.</a:t>
            </a:r>
            <a:br>
              <a:rPr lang="es-ES" sz="1600" dirty="0"/>
            </a:br>
            <a:r>
              <a:rPr lang="es-ES" sz="1600" dirty="0" smtClean="0"/>
              <a:t>Destacó </a:t>
            </a:r>
            <a:r>
              <a:rPr lang="es-ES" sz="1600" dirty="0"/>
              <a:t>por su piedad y simpatía. Era un niño vivo, extrovertido y ocurrente; era bondadoso, compasivo y dócil; con sus padres siempre fue obediente. Tuvo especiales dotes para las relaciones: con un trato fácil y agradable, estaba adornado con cualidades musicales y de oratoria. Estas cualidades hicieron de él un niño simpático y agradable. Pero esta simpatía corría paralela a la piedad; gustaba con las cosas de Dios, y desde pequeño tuvo inclinación hacia la vida sacerdotal. Estas cualidades hicieron de él un niño simpático y agradable. Pero esta simpatía corría paralela a la piedad; gustaba con las cosas de Dios, y desde pequeño tuvo inclinación hacia la vida sacerdotal. </a:t>
            </a:r>
          </a:p>
        </p:txBody>
      </p:sp>
      <p:pic>
        <p:nvPicPr>
          <p:cNvPr id="4" name="Imagen 3" descr="Ciriaco Perez"/>
          <p:cNvPicPr/>
          <p:nvPr/>
        </p:nvPicPr>
        <p:blipFill>
          <a:blip r:embed="rId2">
            <a:extLst>
              <a:ext uri="{28A0092B-C50C-407E-A947-70E740481C1C}">
                <a14:useLocalDpi xmlns:a14="http://schemas.microsoft.com/office/drawing/2010/main" val="0"/>
              </a:ext>
            </a:extLst>
          </a:blip>
          <a:srcRect/>
          <a:stretch>
            <a:fillRect/>
          </a:stretch>
        </p:blipFill>
        <p:spPr bwMode="auto">
          <a:xfrm>
            <a:off x="11065164" y="2562542"/>
            <a:ext cx="844550" cy="1123315"/>
          </a:xfrm>
          <a:prstGeom prst="rect">
            <a:avLst/>
          </a:prstGeom>
          <a:noFill/>
          <a:ln>
            <a:noFill/>
          </a:ln>
        </p:spPr>
      </p:pic>
    </p:spTree>
    <p:extLst>
      <p:ext uri="{BB962C8B-B14F-4D97-AF65-F5344CB8AC3E}">
        <p14:creationId xmlns:p14="http://schemas.microsoft.com/office/powerpoint/2010/main" val="1068638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401926"/>
            <a:ext cx="9227127" cy="623310"/>
          </a:xfrm>
        </p:spPr>
        <p:txBody>
          <a:bodyPr>
            <a:normAutofit/>
          </a:bodyPr>
          <a:lstStyle/>
          <a:p>
            <a:r>
              <a:rPr lang="es-ES" sz="3200" dirty="0">
                <a:solidFill>
                  <a:prstClr val="black"/>
                </a:solidFill>
              </a:rPr>
              <a:t>CIRIACO OLARTE PEREZ DE MENDIGUREN</a:t>
            </a:r>
            <a:endParaRPr lang="es-ES" sz="3600" dirty="0"/>
          </a:p>
        </p:txBody>
      </p:sp>
      <p:sp>
        <p:nvSpPr>
          <p:cNvPr id="5" name="Subtítulo 4"/>
          <p:cNvSpPr>
            <a:spLocks noGrp="1"/>
          </p:cNvSpPr>
          <p:nvPr>
            <p:ph type="subTitle" idx="1"/>
          </p:nvPr>
        </p:nvSpPr>
        <p:spPr>
          <a:xfrm>
            <a:off x="240145" y="1025236"/>
            <a:ext cx="10510982" cy="5624946"/>
          </a:xfrm>
        </p:spPr>
        <p:txBody>
          <a:bodyPr>
            <a:noAutofit/>
          </a:bodyPr>
          <a:lstStyle/>
          <a:p>
            <a:pPr algn="just"/>
            <a:r>
              <a:rPr lang="es-ES" sz="1600" dirty="0"/>
              <a:t>Desde muy pequeño quiso ayudar a misa. Dada su edad y estatura, apenas podía coger el misal; el sacerdote le pospuso sus intenciones y le invitó a prepararse; él asumió esa tarea de preparación y todas las tardes se dedicaba a adquirir fuerza y habilidad en los brazos con unos libros gordos y pesados, para logar manejar el misal. Algún día que logró convencer al sacerdote para que le dejara ser monaguillo y así le pudiese mostrar la pericia que estaba logrando en el uso del misal, este terminó sobre su cabeza</a:t>
            </a:r>
            <a:r>
              <a:rPr lang="es-ES" sz="1600" dirty="0" smtClean="0"/>
              <a:t>.</a:t>
            </a:r>
          </a:p>
          <a:p>
            <a:pPr algn="just"/>
            <a:r>
              <a:rPr lang="es-ES" sz="1600" dirty="0"/>
              <a:t>﻿﻿Desarrolló Ciriaco un corazón noble inclinado a la compasión y especialmente caritativo. En numerosas ocasiones se entretuvo en escuchar a los niños del pueblo que veía tristes o compartía lo que tenía con quienes lo necesitaban. A su casa invitaba de vez en cuando a algún niño que pasaba necesidad. En cuanto a los ancianos, se paraba a charlar con ellos o a acompañarles cuando estos iban por algún camino. Y cuando algún religioso o religiosa venía al pueblo a pedir por las casas, se las apañaba para encontrarse con ellos por casualidad; entonces, dejando los juegos los acompañaba de casa en casa, les ayudaba a llevar la carga y se las arreglaba para que terminaran comiendo a la mesa de su casa</a:t>
            </a:r>
            <a:r>
              <a:rPr lang="es-ES" sz="1600" dirty="0" smtClean="0"/>
              <a:t>.</a:t>
            </a:r>
          </a:p>
          <a:p>
            <a:pPr algn="just"/>
            <a:r>
              <a:rPr lang="es-ES" sz="1600" dirty="0" smtClean="0"/>
              <a:t>Con </a:t>
            </a:r>
            <a:r>
              <a:rPr lang="es-ES" sz="1600" dirty="0"/>
              <a:t>una personalidad tan especial y una experiencia de Dios tan fuerte, pronto sintió la llamada al sacerdocio. Entonces, a eso de los 10 años, le tocó decidir hacia donde encaminar su vocación: sacerdote secular, franciscano, </a:t>
            </a:r>
            <a:r>
              <a:rPr lang="es-ES" sz="1600" dirty="0" smtClean="0"/>
              <a:t>su </a:t>
            </a:r>
            <a:r>
              <a:rPr lang="es-ES" sz="1600" dirty="0"/>
              <a:t>vocación tenía una característica especial; no le llamaba Dios simplemente a ser sacerdote; lo que Dios quería de él es que fuera misionero. Enterado de que otro sacerdote del pueblo era Misionero Redentorista, pidió a sus padres ingresar como seminarista en el centro vocacional que los Redentoristas tenían en El Monasterio del Espino (Burgos); allí fue recibido el 21 de septiembre de 1904</a:t>
            </a:r>
            <a:r>
              <a:rPr lang="es-ES" sz="1600" dirty="0" smtClean="0"/>
              <a:t>.</a:t>
            </a:r>
          </a:p>
          <a:p>
            <a:pPr algn="just"/>
            <a:r>
              <a:rPr lang="es-ES" sz="1600" dirty="0" smtClean="0"/>
              <a:t>Durante </a:t>
            </a:r>
            <a:r>
              <a:rPr lang="es-ES" sz="1600" dirty="0"/>
              <a:t>los años que estuvo en El Espino se ganó el corazón de compañeros y formadores con la gran fuerza de atracción de su personalidad caracterizada por su carácter abierto y alegre, su simpatía y entusiasmo, su compasión y caridad y su piedad y recogimiento. De constitución corporal mediana, ágil, atlética y con gran resistencia física</a:t>
            </a:r>
            <a:r>
              <a:rPr lang="es-ES" sz="1600" dirty="0" smtClean="0"/>
              <a:t>. </a:t>
            </a:r>
            <a:r>
              <a:rPr lang="es-ES" sz="1600" dirty="0"/>
              <a:t>En lo referente a su psicología, era ocurrente, espontáneo y aventurero. Pero donde destacó fue en la caridad, y una caridad elegante: conocedor de su fortaleza física, no sólo cargaba con el mayor peso en las excursiones a la montaña, sino que después ayudaba a sus compañeros con el peso que ellos llevaban.</a:t>
            </a:r>
            <a:endParaRPr lang="es-ES" sz="1600" dirty="0" smtClean="0"/>
          </a:p>
          <a:p>
            <a:pPr algn="just"/>
            <a:r>
              <a:rPr lang="es-ES" sz="1600" dirty="0" smtClean="0"/>
              <a:t> </a:t>
            </a:r>
            <a:r>
              <a:rPr lang="es-ES" sz="1600" dirty="0"/>
              <a:t/>
            </a:r>
            <a:br>
              <a:rPr lang="es-ES" sz="1600" dirty="0"/>
            </a:br>
            <a:r>
              <a:rPr lang="es-ES" sz="1600" dirty="0"/>
              <a:t/>
            </a:r>
            <a:br>
              <a:rPr lang="es-ES" sz="1600" dirty="0"/>
            </a:br>
            <a:endParaRPr lang="es-ES" sz="1600" dirty="0" smtClean="0"/>
          </a:p>
          <a:p>
            <a:pPr algn="just"/>
            <a:endParaRPr lang="es-ES" sz="1600" dirty="0"/>
          </a:p>
        </p:txBody>
      </p:sp>
      <p:pic>
        <p:nvPicPr>
          <p:cNvPr id="6" name="Imagen 5" descr="Ciriaco Perez"/>
          <p:cNvPicPr/>
          <p:nvPr/>
        </p:nvPicPr>
        <p:blipFill>
          <a:blip r:embed="rId2">
            <a:extLst>
              <a:ext uri="{28A0092B-C50C-407E-A947-70E740481C1C}">
                <a14:useLocalDpi xmlns:a14="http://schemas.microsoft.com/office/drawing/2010/main" val="0"/>
              </a:ext>
            </a:extLst>
          </a:blip>
          <a:srcRect/>
          <a:stretch>
            <a:fillRect/>
          </a:stretch>
        </p:blipFill>
        <p:spPr bwMode="auto">
          <a:xfrm>
            <a:off x="11095470" y="2941232"/>
            <a:ext cx="844550" cy="1123315"/>
          </a:xfrm>
          <a:prstGeom prst="rect">
            <a:avLst/>
          </a:prstGeom>
          <a:noFill/>
          <a:ln>
            <a:noFill/>
          </a:ln>
        </p:spPr>
      </p:pic>
    </p:spTree>
    <p:extLst>
      <p:ext uri="{BB962C8B-B14F-4D97-AF65-F5344CB8AC3E}">
        <p14:creationId xmlns:p14="http://schemas.microsoft.com/office/powerpoint/2010/main" val="10995301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376218" y="429636"/>
            <a:ext cx="9291782" cy="761855"/>
          </a:xfrm>
        </p:spPr>
        <p:txBody>
          <a:bodyPr>
            <a:normAutofit/>
          </a:bodyPr>
          <a:lstStyle/>
          <a:p>
            <a:r>
              <a:rPr lang="es-ES" sz="3600" dirty="0">
                <a:solidFill>
                  <a:prstClr val="black"/>
                </a:solidFill>
              </a:rPr>
              <a:t>CIRIACO OLARTE PEREZ DE MENDIGUREN</a:t>
            </a:r>
            <a:endParaRPr lang="es-ES" sz="3600" dirty="0"/>
          </a:p>
        </p:txBody>
      </p:sp>
      <p:sp>
        <p:nvSpPr>
          <p:cNvPr id="5" name="Subtítulo 4"/>
          <p:cNvSpPr>
            <a:spLocks noGrp="1"/>
          </p:cNvSpPr>
          <p:nvPr>
            <p:ph type="subTitle" idx="1"/>
          </p:nvPr>
        </p:nvSpPr>
        <p:spPr>
          <a:xfrm>
            <a:off x="415635" y="1459345"/>
            <a:ext cx="10631056" cy="5190837"/>
          </a:xfrm>
        </p:spPr>
        <p:txBody>
          <a:bodyPr>
            <a:normAutofit fontScale="40000" lnSpcReduction="20000"/>
          </a:bodyPr>
          <a:lstStyle/>
          <a:p>
            <a:pPr algn="just"/>
            <a:r>
              <a:rPr lang="es-ES" sz="4000" dirty="0" smtClean="0"/>
              <a:t>Los estudios siempre le costaron mucho, pero encontró un apoyo en los formadores del seminario; apoyo al que él respondió con su aplicación. Donde brilló especialmente fue en las dotes que poseía para el teatro, la oratoria y la declamación; cualidades estas que le serían de gran ayuda en su vida misionera. Con la ayuda inestimable del P. San Román, al que estará siempre agradecido, terminó sus estudios preparatorios en el Espino (Burgos).</a:t>
            </a:r>
          </a:p>
          <a:p>
            <a:pPr algn="just"/>
            <a:endParaRPr lang="es-ES" sz="4000" dirty="0" smtClean="0"/>
          </a:p>
          <a:p>
            <a:pPr algn="just"/>
            <a:r>
              <a:rPr lang="es-ES" sz="4000" dirty="0"/>
              <a:t>El día 2 de agosto de 1910 salió del jovenado del Espino y tomó el camino que le condujo a Nava del Rey (Valladolid) donde hizo el Noviciado. Vistió el hábito redentorista el 8 de septiembre de ese año y hizo su profesión Religiosa el 8 de septiembre de 1911 y al día siguiente marchó para Astorga (León) donde hizo sus estudios teológicos. Se ordenó sacerdote en Esta ciudad leonesa el 29 de julio de 1917, continuando un curso más en el </a:t>
            </a:r>
            <a:r>
              <a:rPr lang="es-ES" sz="4000" dirty="0" err="1"/>
              <a:t>Teologado</a:t>
            </a:r>
            <a:r>
              <a:rPr lang="es-ES" sz="4000" dirty="0"/>
              <a:t> hasta culminar los cursos de Teología Moral</a:t>
            </a:r>
            <a:r>
              <a:rPr lang="es-ES" sz="4000" dirty="0" smtClean="0"/>
              <a:t>.</a:t>
            </a:r>
          </a:p>
          <a:p>
            <a:pPr algn="just"/>
            <a:endParaRPr lang="es-ES" sz="4000" dirty="0" smtClean="0"/>
          </a:p>
          <a:p>
            <a:pPr algn="just"/>
            <a:r>
              <a:rPr lang="es-ES" sz="4000" dirty="0"/>
              <a:t>De estos años de formación nos queda el juicio de varios compañeros recogido por el P. Dionisio de Felipe (Nuevos Redentores, Madrid, Perpetuo Socorro 1962, p. 163): </a:t>
            </a:r>
            <a:r>
              <a:rPr lang="es-ES" sz="4000" dirty="0" smtClean="0"/>
              <a:t>El </a:t>
            </a:r>
            <a:r>
              <a:rPr lang="es-ES" sz="4000" dirty="0"/>
              <a:t>autor puede apropiarse, con pequeñas variantes, las palabras que escribió el Padre Ibarrola, y que se publicaron en la Revista El Perpetuo Socorro el año 1940 (Nuestros mártires, agosto </a:t>
            </a:r>
            <a:r>
              <a:rPr lang="es-ES" sz="4000" dirty="0" smtClean="0"/>
              <a:t>1940</a:t>
            </a:r>
            <a:r>
              <a:rPr lang="es-ES" sz="4000" dirty="0"/>
              <a:t> </a:t>
            </a:r>
            <a:r>
              <a:rPr lang="es-ES" sz="4000" dirty="0" smtClean="0"/>
              <a:t>Año </a:t>
            </a:r>
            <a:r>
              <a:rPr lang="es-ES" sz="4000" dirty="0"/>
              <a:t>XLI núm. 586-, p. 305): </a:t>
            </a:r>
            <a:r>
              <a:rPr lang="es-ES" sz="4000" dirty="0" smtClean="0"/>
              <a:t>Profunda </a:t>
            </a:r>
            <a:r>
              <a:rPr lang="es-ES" sz="4000" dirty="0"/>
              <a:t>impresión de dolor causó en mi espíritu la noticia del asesinato del Padre Olarte... Compañero constante durante la carrera sacerdotal y después, en distintas residencias, hubo esta triste nueva de producir en mi ánimo desgarradura cruel</a:t>
            </a:r>
            <a:r>
              <a:rPr lang="es-ES" sz="4000" dirty="0" smtClean="0"/>
              <a:t>. En </a:t>
            </a:r>
            <a:r>
              <a:rPr lang="es-ES" sz="4000" dirty="0"/>
              <a:t>efecto: nuestro continuo contacto en los doce años de la carrera y el carácter rebosante de simpatía del Padre Olarte, hacían hondamente sensible su desaparición a los que le habíamos conocido y habíamos disfrutado de su trato atrayente y </a:t>
            </a:r>
            <a:r>
              <a:rPr lang="es-ES" sz="4000" dirty="0" smtClean="0"/>
              <a:t>noblote.</a:t>
            </a:r>
          </a:p>
          <a:p>
            <a:pPr algn="just"/>
            <a:endParaRPr lang="es-ES" sz="4000" b="1" dirty="0" smtClean="0"/>
          </a:p>
          <a:p>
            <a:pPr algn="just"/>
            <a:endParaRPr lang="es-ES" sz="1900" dirty="0" smtClean="0"/>
          </a:p>
          <a:p>
            <a:pPr algn="just"/>
            <a:endParaRPr lang="es-ES" sz="1700" b="1" dirty="0" smtClean="0"/>
          </a:p>
          <a:p>
            <a:pPr algn="just"/>
            <a:r>
              <a:rPr lang="es-ES" sz="1700" dirty="0"/>
              <a:t/>
            </a:r>
            <a:br>
              <a:rPr lang="es-ES" sz="1700" dirty="0"/>
            </a:br>
            <a:r>
              <a:rPr lang="es-ES" sz="1700" dirty="0"/>
              <a:t>﻿﻿﻿﻿</a:t>
            </a:r>
            <a:r>
              <a:rPr lang="es-ES" dirty="0"/>
              <a:t/>
            </a:r>
            <a:br>
              <a:rPr lang="es-ES" dirty="0"/>
            </a:br>
            <a:endParaRPr lang="es-ES" sz="1600" dirty="0" smtClean="0"/>
          </a:p>
          <a:p>
            <a:pPr algn="just"/>
            <a:r>
              <a:rPr lang="es-ES" sz="1600" dirty="0"/>
              <a:t/>
            </a:r>
            <a:br>
              <a:rPr lang="es-ES" sz="1600" dirty="0"/>
            </a:br>
            <a:r>
              <a:rPr lang="es-ES" sz="1600" dirty="0" smtClean="0"/>
              <a:t/>
            </a:r>
            <a:br>
              <a:rPr lang="es-ES" sz="1600" dirty="0" smtClean="0"/>
            </a:br>
            <a:r>
              <a:rPr lang="es-ES" sz="1600" dirty="0" smtClean="0"/>
              <a:t/>
            </a:r>
            <a:br>
              <a:rPr lang="es-ES" sz="1600" dirty="0" smtClean="0"/>
            </a:br>
            <a:endParaRPr lang="es-ES" sz="1600" dirty="0" smtClean="0"/>
          </a:p>
        </p:txBody>
      </p:sp>
      <p:pic>
        <p:nvPicPr>
          <p:cNvPr id="6" name="Imagen 5" descr="Ciriaco Perez"/>
          <p:cNvPicPr/>
          <p:nvPr/>
        </p:nvPicPr>
        <p:blipFill>
          <a:blip r:embed="rId2">
            <a:extLst>
              <a:ext uri="{28A0092B-C50C-407E-A947-70E740481C1C}">
                <a14:useLocalDpi xmlns:a14="http://schemas.microsoft.com/office/drawing/2010/main" val="0"/>
              </a:ext>
            </a:extLst>
          </a:blip>
          <a:srcRect/>
          <a:stretch>
            <a:fillRect/>
          </a:stretch>
        </p:blipFill>
        <p:spPr bwMode="auto">
          <a:xfrm>
            <a:off x="11169361" y="2858105"/>
            <a:ext cx="844550" cy="1123315"/>
          </a:xfrm>
          <a:prstGeom prst="rect">
            <a:avLst/>
          </a:prstGeom>
          <a:noFill/>
          <a:ln>
            <a:noFill/>
          </a:ln>
        </p:spPr>
      </p:pic>
    </p:spTree>
    <p:extLst>
      <p:ext uri="{BB962C8B-B14F-4D97-AF65-F5344CB8AC3E}">
        <p14:creationId xmlns:p14="http://schemas.microsoft.com/office/powerpoint/2010/main" val="936569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366982" y="485054"/>
            <a:ext cx="9301018" cy="669492"/>
          </a:xfrm>
        </p:spPr>
        <p:txBody>
          <a:bodyPr>
            <a:normAutofit/>
          </a:bodyPr>
          <a:lstStyle/>
          <a:p>
            <a:r>
              <a:rPr lang="es-ES" sz="3600" dirty="0" smtClean="0"/>
              <a:t>CIRIACO OLARTE PEREZ DE MENDIGUREN</a:t>
            </a:r>
            <a:endParaRPr lang="es-ES" sz="3600" dirty="0"/>
          </a:p>
        </p:txBody>
      </p:sp>
      <p:sp>
        <p:nvSpPr>
          <p:cNvPr id="5" name="Subtítulo 4"/>
          <p:cNvSpPr>
            <a:spLocks noGrp="1"/>
          </p:cNvSpPr>
          <p:nvPr>
            <p:ph type="subTitle" idx="1"/>
          </p:nvPr>
        </p:nvSpPr>
        <p:spPr>
          <a:xfrm>
            <a:off x="314035" y="1154545"/>
            <a:ext cx="10834256" cy="5504873"/>
          </a:xfrm>
        </p:spPr>
        <p:txBody>
          <a:bodyPr>
            <a:normAutofit fontScale="92500" lnSpcReduction="20000"/>
          </a:bodyPr>
          <a:lstStyle/>
          <a:p>
            <a:pPr algn="just"/>
            <a:r>
              <a:rPr lang="es-ES" sz="1600" b="1" dirty="0"/>
              <a:t>La vida apostólica de un </a:t>
            </a:r>
            <a:r>
              <a:rPr lang="es-ES" sz="1600" b="1" dirty="0" smtClean="0"/>
              <a:t>misionero</a:t>
            </a:r>
          </a:p>
          <a:p>
            <a:pPr algn="just"/>
            <a:r>
              <a:rPr lang="es-ES" sz="1700" dirty="0"/>
              <a:t>Al acabar el curso en julio de 1918 fue destinado a Nava del Rey (Valladolid). Obligado al servicio militar fue a Coruña durante unos meses, volviendo enseguida a Nava del Rey para hacer el segundo Noviciado que le prepararía de forma inmediata como misionero. Terminado este en 1919, sale para Cuenca, en cuya relación de personal figura el año 1920. Con fecha de 24 de octubre de 1920 escribe a su hermana desde Valencia comunicándole que ha sido destinado a México. Como no podía ser de ora manera, asumió como un gran reto misionero el destino: </a:t>
            </a:r>
            <a:r>
              <a:rPr lang="es-ES" sz="1700" dirty="0" smtClean="0"/>
              <a:t>Es para mí </a:t>
            </a:r>
            <a:r>
              <a:rPr lang="es-ES" sz="1700" dirty="0"/>
              <a:t>una honra el que los superiores me hayan escogido para misionar las tierras mejicanas y aunque tengo sentimiento por salir de la patria doy gracias a Dios por </a:t>
            </a:r>
            <a:r>
              <a:rPr lang="es-ES" sz="1700" dirty="0" smtClean="0"/>
              <a:t>ello. </a:t>
            </a:r>
            <a:r>
              <a:rPr lang="es-ES" sz="1700" dirty="0"/>
              <a:t>Voy gustosísimo porque considero que Dios me llama y quiere que yo trabaje en aquellas tierras mejicanas por su gloria hasta que Dios quiera y si Dios quiere hasta el </a:t>
            </a:r>
            <a:r>
              <a:rPr lang="es-ES" sz="1700" dirty="0" smtClean="0"/>
              <a:t>cielo.</a:t>
            </a:r>
          </a:p>
          <a:p>
            <a:pPr algn="just"/>
            <a:r>
              <a:rPr lang="es-ES" sz="1700" dirty="0"/>
              <a:t>Partió del puerto de Valencia el 26 de octubre. En Méjico es difícil seguir sus pasos. En 1922 está en Oaxaca; desde aquí escribe a su hermana el 1 de mayo de 1923 donde le cuenta la situación de persecución religiosa que viven, a pesar de lo cual se encuentra contento. En 1924 está en la Comunidad de Puebla y en junio de 1926 es destinado a Monterrey. Desde aquí escribe a su hermana el 12 de diciembre de 1925; en ella cuenta del intenso trabajo que tiene esa comunidad tanto de predicación como en el confesionario. El 22 de junio de 1926 escribe de nuevo desde esa ciudad contando el trabajo abrumador que tiene, con predicaciones, ejercicios y confesiones a la vez que se ha iniciado ya una persecución religiosa sistemática contra la iglesia; como resultado, la revolución de Calles le </a:t>
            </a:r>
            <a:r>
              <a:rPr lang="es-ES" sz="1700" dirty="0" err="1"/>
              <a:t>aventa</a:t>
            </a:r>
            <a:r>
              <a:rPr lang="es-ES" sz="1700" dirty="0"/>
              <a:t> de México y el 12 de septiembre de 1926, arrojado de Méjico, desembarca en Coruña junto al P. Cándido Fernández Peña. A los cuatro días, el 16 de septiembre, escribe de nuevo a su hermana dándole la noticia de su llegada</a:t>
            </a:r>
            <a:r>
              <a:rPr lang="es-ES" sz="1700" dirty="0" smtClean="0"/>
              <a:t>:</a:t>
            </a:r>
          </a:p>
          <a:p>
            <a:pPr algn="just"/>
            <a:r>
              <a:rPr lang="es-ES" sz="1700" i="1" dirty="0"/>
              <a:t>Vine como han tenido que venir la mayoría de los sacerdotes españoles, porque allí están las cosas imposibles. El Presidente no cede en nada contra la Religión y estábamos viviendo en casas particulares, pues las iglesias son declaradas bienes de la nación y desde el 30 de julio no ejercía en público ningún sacerdote. Estando las cosas en este estado, pareció más prudente venirnos pensando que para volver ya habrá </a:t>
            </a:r>
            <a:r>
              <a:rPr lang="es-ES" sz="1700" i="1" dirty="0" smtClean="0"/>
              <a:t>tiempo.</a:t>
            </a:r>
          </a:p>
          <a:p>
            <a:pPr algn="just"/>
            <a:r>
              <a:rPr lang="es-ES" sz="1700" dirty="0"/>
              <a:t>En la comunidad de Coruña queda hasta septiembre de 1929, dedicado a un intenso trabajo de largas campañas misioneras por las tierras gallegas, estando fuera de la residencia tres o cuatro meses seguidos. </a:t>
            </a:r>
          </a:p>
          <a:p>
            <a:pPr algn="just"/>
            <a:r>
              <a:rPr lang="es-ES" sz="1700" dirty="0"/>
              <a:t/>
            </a:r>
            <a:br>
              <a:rPr lang="es-ES" sz="1700" dirty="0"/>
            </a:br>
            <a:r>
              <a:rPr lang="es-ES" sz="1700" dirty="0"/>
              <a:t>﻿﻿﻿﻿</a:t>
            </a:r>
            <a:br>
              <a:rPr lang="es-ES" sz="1700" dirty="0"/>
            </a:br>
            <a:endParaRPr lang="es-ES" sz="1700" dirty="0"/>
          </a:p>
        </p:txBody>
      </p:sp>
      <p:pic>
        <p:nvPicPr>
          <p:cNvPr id="6" name="Imagen 5" descr="Ciriaco Perez"/>
          <p:cNvPicPr/>
          <p:nvPr/>
        </p:nvPicPr>
        <p:blipFill>
          <a:blip r:embed="rId2">
            <a:extLst>
              <a:ext uri="{28A0092B-C50C-407E-A947-70E740481C1C}">
                <a14:useLocalDpi xmlns:a14="http://schemas.microsoft.com/office/drawing/2010/main" val="0"/>
              </a:ext>
            </a:extLst>
          </a:blip>
          <a:srcRect/>
          <a:stretch>
            <a:fillRect/>
          </a:stretch>
        </p:blipFill>
        <p:spPr bwMode="auto">
          <a:xfrm>
            <a:off x="11169361" y="2858105"/>
            <a:ext cx="844550" cy="1123315"/>
          </a:xfrm>
          <a:prstGeom prst="rect">
            <a:avLst/>
          </a:prstGeom>
          <a:noFill/>
          <a:ln>
            <a:noFill/>
          </a:ln>
        </p:spPr>
      </p:pic>
    </p:spTree>
    <p:extLst>
      <p:ext uri="{BB962C8B-B14F-4D97-AF65-F5344CB8AC3E}">
        <p14:creationId xmlns:p14="http://schemas.microsoft.com/office/powerpoint/2010/main" val="29380445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403927" y="328035"/>
            <a:ext cx="9227127" cy="586364"/>
          </a:xfrm>
        </p:spPr>
        <p:txBody>
          <a:bodyPr>
            <a:normAutofit/>
          </a:bodyPr>
          <a:lstStyle/>
          <a:p>
            <a:r>
              <a:rPr lang="es-ES" sz="3600" dirty="0">
                <a:solidFill>
                  <a:prstClr val="black"/>
                </a:solidFill>
              </a:rPr>
              <a:t>CIRIACO OLARTE PEREZ DE MENDIGUREN</a:t>
            </a:r>
            <a:endParaRPr lang="es-ES" sz="3600" dirty="0"/>
          </a:p>
        </p:txBody>
      </p:sp>
      <p:sp>
        <p:nvSpPr>
          <p:cNvPr id="5" name="Subtítulo 4"/>
          <p:cNvSpPr>
            <a:spLocks noGrp="1"/>
          </p:cNvSpPr>
          <p:nvPr>
            <p:ph type="subTitle" idx="1"/>
          </p:nvPr>
        </p:nvSpPr>
        <p:spPr>
          <a:xfrm>
            <a:off x="240145" y="1145307"/>
            <a:ext cx="10825019" cy="5486401"/>
          </a:xfrm>
        </p:spPr>
        <p:txBody>
          <a:bodyPr>
            <a:normAutofit fontScale="85000" lnSpcReduction="20000"/>
          </a:bodyPr>
          <a:lstStyle/>
          <a:p>
            <a:pPr algn="just"/>
            <a:r>
              <a:rPr lang="es-ES" sz="1900" dirty="0"/>
              <a:t>Junto a las misiones se en encomiendan otras responsabilidades comunitarias como son las de Prefecto y enfermos, de forasteros o cronista. El 17 de septiembre de 1929 el P. Ciriaco Olarte sale de la Coruña destinado a la Comunidad del Perpetuo Socorro de Madrid, como Misionero; en Madrid estará hasta agosto de 1932, con un pequeño intervalo de una semana en que va a Nava del Rey en julio de 1931 por precaución ante los acontecimientos políticos. En Madrid, además de las Misiones, tendrá otras responsabilidades comunitarias como la de bibliotecario. En una carta que escribe a su hermana con fecha de 21 de diciembre de 1929 le dice: </a:t>
            </a:r>
            <a:r>
              <a:rPr lang="es-ES" sz="1900" dirty="0" smtClean="0"/>
              <a:t>Mi vida </a:t>
            </a:r>
            <a:r>
              <a:rPr lang="es-ES" sz="1900" dirty="0"/>
              <a:t>en Madrid es como en todas partes, dedicándome en las ocupaciones del ministerio y fuera en toda clase de trabajos apostólicos. Lo que llevamos de invierno lo he pasado en Alicante, donde el clima es primaveral. Vine a casa el día 15 del presente, y tal vez se preparen nuevas salidas para mediados de enero, que durarán toda la </a:t>
            </a:r>
            <a:r>
              <a:rPr lang="es-ES" sz="1900" dirty="0" smtClean="0"/>
              <a:t>cuaresma. Y  </a:t>
            </a:r>
            <a:r>
              <a:rPr lang="es-ES" sz="1900" dirty="0"/>
              <a:t>en otra del 22 de abril de </a:t>
            </a:r>
            <a:r>
              <a:rPr lang="es-ES" sz="1900" dirty="0" smtClean="0"/>
              <a:t>1929. Mi última </a:t>
            </a:r>
            <a:r>
              <a:rPr lang="es-ES" sz="1900" dirty="0"/>
              <a:t>campaña de misiones fue larga y de mucho trabajo. Todos fueron pueblos sin fe y para más estropearlo tuvimos que luchar con varias huelgas de obreros. Sin embargo siempre se consiguen frutos consoladores. Mañana salgo para la Misión de Yecla de 30000 almas en la provincia de Murcia. Y así otras misiones en Jaén, Madrid, León, Valladolid, misiones que detalla a su hermana</a:t>
            </a:r>
            <a:r>
              <a:rPr lang="es-ES" sz="1900" dirty="0" smtClean="0"/>
              <a:t>.</a:t>
            </a:r>
          </a:p>
          <a:p>
            <a:pPr algn="just"/>
            <a:r>
              <a:rPr lang="es-ES" sz="1900" dirty="0"/>
              <a:t>El 16 de agosto de 1932 el P. Ciriaco llega destinado a Granada en donde estará hasta el 4 de julio de 1933, además de misionero como sotoministro y prefecto de forasteros. Allí, su radio de acción se extiende a Córdoba, Málaga, Granada y Almería, predicando Misiones Novenas y Ejercicios a </a:t>
            </a:r>
            <a:r>
              <a:rPr lang="es-ES" sz="1900" dirty="0" smtClean="0"/>
              <a:t>Monasterios contemplativos. </a:t>
            </a:r>
            <a:r>
              <a:rPr lang="es-ES" sz="1900" dirty="0"/>
              <a:t>El 4 de julio de 1933 sale de Granada de nuevo para el Perpetuo Socorro de Madrid, como Misionero y ocupando el tiempo que le quedaba en casa en la atención a la Asociación de Asistentas domésticas de Santa </a:t>
            </a:r>
            <a:r>
              <a:rPr lang="es-ES" sz="1900" dirty="0" err="1"/>
              <a:t>Zita</a:t>
            </a:r>
            <a:r>
              <a:rPr lang="es-ES" sz="1900" dirty="0"/>
              <a:t>. En esta comunidad residirá hasta 1935. Esta vez su irradiación misionera llega desde el Colegio de las Escolapias de Carabanchel al </a:t>
            </a:r>
            <a:r>
              <a:rPr lang="es-ES" sz="1900" dirty="0" err="1"/>
              <a:t>Terrer</a:t>
            </a:r>
            <a:r>
              <a:rPr lang="es-ES" sz="1900" dirty="0"/>
              <a:t> y Calatayud (Zaragoza) hasta Plasencia (Cáceres). El 8 de mayo de 1935 el P. Ciriaco Olarte va destinado a Cuenca, donde le sorprenderá la persecución </a:t>
            </a:r>
            <a:r>
              <a:rPr lang="es-ES" sz="1900" dirty="0" smtClean="0"/>
              <a:t>religiosa.</a:t>
            </a:r>
            <a:r>
              <a:rPr lang="es-ES" sz="1900" dirty="0"/>
              <a:t> Allí seguirá su intensa labor de misionero y de predicador a las religiosas. Con las elecciones de febrero de 1936 parece ser que las solicitudes de misiones bajan, o así lo da a entender en una carta a su hermana con fecha de 14 de julio de 1936: </a:t>
            </a:r>
            <a:endParaRPr lang="es-ES" sz="1900" dirty="0" smtClean="0"/>
          </a:p>
          <a:p>
            <a:pPr marL="285750" indent="-285750" algn="just">
              <a:buFont typeface="Arial" panose="020B0604020202020204" pitchFamily="34" charset="0"/>
              <a:buChar char="•"/>
            </a:pPr>
            <a:r>
              <a:rPr lang="es-ES" sz="1900" dirty="0" smtClean="0"/>
              <a:t>Por </a:t>
            </a:r>
            <a:r>
              <a:rPr lang="es-ES" sz="1900" dirty="0"/>
              <a:t>aquí seguimos sin novedad, aunque sin trabajo fuera de </a:t>
            </a:r>
            <a:r>
              <a:rPr lang="es-ES" sz="1900" dirty="0" smtClean="0"/>
              <a:t>casa</a:t>
            </a:r>
          </a:p>
          <a:p>
            <a:pPr marL="285750" indent="-285750" algn="just">
              <a:buFont typeface="Arial" panose="020B0604020202020204" pitchFamily="34" charset="0"/>
              <a:buChar char="•"/>
            </a:pPr>
            <a:r>
              <a:rPr lang="es-ES" sz="1900" dirty="0"/>
              <a:t>Parece que no depara mucho o no le da mucha importancia a cómo están derivando las cosas; su principal preocupación es seguir evangelizando.</a:t>
            </a:r>
            <a:br>
              <a:rPr lang="es-ES" sz="1900" dirty="0"/>
            </a:br>
            <a:r>
              <a:rPr lang="es-ES" sz="1900" dirty="0"/>
              <a:t/>
            </a:r>
            <a:br>
              <a:rPr lang="es-ES" sz="1900" dirty="0"/>
            </a:br>
            <a:endParaRPr lang="es-ES" sz="1900" dirty="0" smtClean="0"/>
          </a:p>
          <a:p>
            <a:pPr algn="just"/>
            <a:r>
              <a:rPr lang="es-ES" sz="1700" dirty="0"/>
              <a:t/>
            </a:r>
            <a:br>
              <a:rPr lang="es-ES" sz="1700" dirty="0"/>
            </a:br>
            <a:r>
              <a:rPr lang="es-ES" sz="1700" dirty="0"/>
              <a:t/>
            </a:r>
            <a:br>
              <a:rPr lang="es-ES" sz="1700" dirty="0"/>
            </a:br>
            <a:endParaRPr lang="es-ES" sz="1700" dirty="0"/>
          </a:p>
        </p:txBody>
      </p:sp>
      <p:pic>
        <p:nvPicPr>
          <p:cNvPr id="6" name="Imagen 5" descr="Ciriaco Perez"/>
          <p:cNvPicPr/>
          <p:nvPr/>
        </p:nvPicPr>
        <p:blipFill>
          <a:blip r:embed="rId2">
            <a:extLst>
              <a:ext uri="{28A0092B-C50C-407E-A947-70E740481C1C}">
                <a14:useLocalDpi xmlns:a14="http://schemas.microsoft.com/office/drawing/2010/main" val="0"/>
              </a:ext>
            </a:extLst>
          </a:blip>
          <a:srcRect/>
          <a:stretch>
            <a:fillRect/>
          </a:stretch>
        </p:blipFill>
        <p:spPr bwMode="auto">
          <a:xfrm>
            <a:off x="11169361" y="2858105"/>
            <a:ext cx="844550" cy="1123315"/>
          </a:xfrm>
          <a:prstGeom prst="rect">
            <a:avLst/>
          </a:prstGeom>
          <a:noFill/>
          <a:ln>
            <a:noFill/>
          </a:ln>
        </p:spPr>
      </p:pic>
    </p:spTree>
    <p:extLst>
      <p:ext uri="{BB962C8B-B14F-4D97-AF65-F5344CB8AC3E}">
        <p14:creationId xmlns:p14="http://schemas.microsoft.com/office/powerpoint/2010/main" val="1635424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79418" y="207964"/>
            <a:ext cx="9144000" cy="614073"/>
          </a:xfrm>
        </p:spPr>
        <p:txBody>
          <a:bodyPr>
            <a:normAutofit/>
          </a:bodyPr>
          <a:lstStyle/>
          <a:p>
            <a:r>
              <a:rPr lang="es-ES" sz="3600" dirty="0">
                <a:solidFill>
                  <a:prstClr val="black"/>
                </a:solidFill>
              </a:rPr>
              <a:t>CIRIACO OLARTE PEREZ DE MENDIGUREN</a:t>
            </a:r>
            <a:endParaRPr lang="es-ES" sz="3600" dirty="0"/>
          </a:p>
        </p:txBody>
      </p:sp>
      <p:sp>
        <p:nvSpPr>
          <p:cNvPr id="5" name="Subtítulo 4"/>
          <p:cNvSpPr>
            <a:spLocks noGrp="1"/>
          </p:cNvSpPr>
          <p:nvPr>
            <p:ph type="subTitle" idx="1"/>
          </p:nvPr>
        </p:nvSpPr>
        <p:spPr>
          <a:xfrm>
            <a:off x="138546" y="900545"/>
            <a:ext cx="10991272" cy="5712691"/>
          </a:xfrm>
        </p:spPr>
        <p:txBody>
          <a:bodyPr>
            <a:normAutofit fontScale="77500" lnSpcReduction="20000"/>
          </a:bodyPr>
          <a:lstStyle/>
          <a:p>
            <a:pPr algn="just"/>
            <a:r>
              <a:rPr lang="es-ES" sz="2100" b="1" dirty="0" smtClean="0"/>
              <a:t>Datos Biográficos Extendidos:</a:t>
            </a:r>
          </a:p>
          <a:p>
            <a:pPr algn="just"/>
            <a:r>
              <a:rPr lang="es-ES" sz="2100" b="1" dirty="0" smtClean="0"/>
              <a:t>Martirio y Asesinato:</a:t>
            </a:r>
          </a:p>
          <a:p>
            <a:pPr algn="just"/>
            <a:r>
              <a:rPr lang="es-ES" sz="2100" b="1" dirty="0"/>
              <a:t>Dando testimonio hasta la </a:t>
            </a:r>
            <a:r>
              <a:rPr lang="es-ES" sz="2100" b="1" dirty="0" smtClean="0"/>
              <a:t>muerte</a:t>
            </a:r>
          </a:p>
          <a:p>
            <a:pPr algn="just"/>
            <a:r>
              <a:rPr lang="es-ES" sz="2100" dirty="0"/>
              <a:t>El día 20 de julio de 1936 sale de la Residencia de San Felipe y se hospeda junto con los PP. </a:t>
            </a:r>
            <a:r>
              <a:rPr lang="es-ES" sz="2100" dirty="0" err="1"/>
              <a:t>Goñi</a:t>
            </a:r>
            <a:r>
              <a:rPr lang="es-ES" sz="2100" dirty="0"/>
              <a:t>, Jorge y Posado en la casa que el Sacerdote Canónigo D. </a:t>
            </a:r>
            <a:r>
              <a:rPr lang="es-ES" sz="2100" dirty="0" err="1"/>
              <a:t>Acisclo</a:t>
            </a:r>
            <a:r>
              <a:rPr lang="es-ES" sz="2100" dirty="0"/>
              <a:t> Domínguez tenía en la calle Andrés Cabrera. Salían a la Catedral a celebrar la Eucaristía. A los pocos días decidieron separarse y el día 25 fue junto al P. </a:t>
            </a:r>
            <a:r>
              <a:rPr lang="es-ES" sz="2100" dirty="0" err="1"/>
              <a:t>Goñi</a:t>
            </a:r>
            <a:r>
              <a:rPr lang="es-ES" sz="2100" dirty="0"/>
              <a:t> a la vivienda de la calle Los Pilares donde vivía el sacerdote D. Enrique García, Beneficiado de la Catedral de Almería</a:t>
            </a:r>
            <a:r>
              <a:rPr lang="es-ES" sz="2100" dirty="0" smtClean="0"/>
              <a:t>.</a:t>
            </a:r>
          </a:p>
          <a:p>
            <a:pPr algn="just"/>
            <a:r>
              <a:rPr lang="es-ES" sz="2100" dirty="0" smtClean="0"/>
              <a:t>Siguieron </a:t>
            </a:r>
            <a:r>
              <a:rPr lang="es-ES" sz="2100" dirty="0"/>
              <a:t>saliendo a celebrar a la Catedral; una noche enviaron a un monaguillo para pedirle al H. Benjamín que les consiguiera un cáliz y para darle el siguiente</a:t>
            </a:r>
            <a:r>
              <a:rPr lang="es-ES" sz="2100" dirty="0" smtClean="0"/>
              <a:t>:</a:t>
            </a:r>
          </a:p>
          <a:p>
            <a:pPr marL="285750" indent="-285750" algn="just">
              <a:buFont typeface="Arial" panose="020B0604020202020204" pitchFamily="34" charset="0"/>
              <a:buChar char="•"/>
            </a:pPr>
            <a:r>
              <a:rPr lang="es-ES" sz="2100" dirty="0"/>
              <a:t>escóndete bien, que de nosotros todos saben que estamos aquí, y cada día se pone </a:t>
            </a:r>
            <a:r>
              <a:rPr lang="es-ES" sz="2100" dirty="0" smtClean="0"/>
              <a:t>peor (cf. H Benjamín)</a:t>
            </a:r>
          </a:p>
          <a:p>
            <a:pPr marL="285750" indent="-285750" algn="just">
              <a:buFont typeface="Arial" panose="020B0604020202020204" pitchFamily="34" charset="0"/>
              <a:buChar char="•"/>
            </a:pPr>
            <a:r>
              <a:rPr lang="es-ES" sz="2100" dirty="0"/>
              <a:t>Y viendo el peligro que corrían, el P. Olarte comentó a </a:t>
            </a:r>
            <a:r>
              <a:rPr lang="es-ES" sz="2100" dirty="0" err="1"/>
              <a:t>Goñi</a:t>
            </a:r>
            <a:r>
              <a:rPr lang="es-ES" sz="2100" dirty="0"/>
              <a:t> y a D. Enrique: </a:t>
            </a:r>
            <a:r>
              <a:rPr lang="es-ES" sz="2100" dirty="0" smtClean="0"/>
              <a:t>El día de San Alfonso, lo vamos a pasar en el cielo.</a:t>
            </a:r>
          </a:p>
          <a:p>
            <a:pPr algn="just"/>
            <a:r>
              <a:rPr lang="es-ES" sz="2100" dirty="0"/>
              <a:t>La vida que llevaron en casa de D. Enrique fue la de un continuo retiro de oración, preparándose los tres para un futuro incierto, pues veían como las cosas cada día estaban peor. El día 31 de julio, después de celebrar los tres sacerdotes la Santa Misa se presentaron unos milicianos en la casa y hacen un registro; ante la presencia de los redentoristas vestidos con el hábito, D. Enrique les aclaró que eran amigos suyos, y estos se fueron. Volvieron al poco rato y les dijeron a los PP. </a:t>
            </a:r>
            <a:r>
              <a:rPr lang="es-ES" sz="2100" dirty="0" err="1"/>
              <a:t>Goñi</a:t>
            </a:r>
            <a:r>
              <a:rPr lang="es-ES" sz="2100" dirty="0"/>
              <a:t> y Olarte:</a:t>
            </a:r>
            <a:endParaRPr lang="es-ES" sz="2100" dirty="0" smtClean="0"/>
          </a:p>
          <a:p>
            <a:pPr marL="285750" indent="-285750" algn="just">
              <a:buFont typeface="Arial" panose="020B0604020202020204" pitchFamily="34" charset="0"/>
              <a:buChar char="•"/>
            </a:pPr>
            <a:r>
              <a:rPr lang="es-ES" sz="2100" dirty="0" smtClean="0"/>
              <a:t> </a:t>
            </a:r>
            <a:r>
              <a:rPr lang="es-ES" sz="2100" dirty="0"/>
              <a:t>¡</a:t>
            </a:r>
            <a:r>
              <a:rPr lang="es-ES" sz="2100" dirty="0" smtClean="0"/>
              <a:t>Quedan </a:t>
            </a:r>
            <a:r>
              <a:rPr lang="es-ES" sz="2100" dirty="0"/>
              <a:t>detenidos! Quítense los guardapolvos [refiriéndose a las sotanas</a:t>
            </a:r>
            <a:r>
              <a:rPr lang="es-ES" sz="2100" dirty="0" smtClean="0"/>
              <a:t>] y sígannos.</a:t>
            </a:r>
          </a:p>
          <a:p>
            <a:pPr algn="just"/>
            <a:r>
              <a:rPr lang="es-ES" sz="2100" dirty="0" smtClean="0"/>
              <a:t> </a:t>
            </a:r>
            <a:r>
              <a:rPr lang="es-ES" sz="2100" dirty="0"/>
              <a:t>D. Enrique y su asistenta intentaron impedir que se los llevaran, pero un miliciano les dio un empujón y les fritó: </a:t>
            </a:r>
            <a:endParaRPr lang="es-ES" sz="2100" dirty="0" smtClean="0"/>
          </a:p>
          <a:p>
            <a:pPr marL="285750" indent="-285750" algn="just">
              <a:buFont typeface="Arial" panose="020B0604020202020204" pitchFamily="34" charset="0"/>
              <a:buChar char="•"/>
            </a:pPr>
            <a:r>
              <a:rPr lang="es-ES" sz="2100" dirty="0" smtClean="0"/>
              <a:t>Quítense o los aso.</a:t>
            </a:r>
          </a:p>
          <a:p>
            <a:pPr marL="285750" indent="-285750" algn="just">
              <a:buFont typeface="Arial" panose="020B0604020202020204" pitchFamily="34" charset="0"/>
              <a:buChar char="•"/>
            </a:pPr>
            <a:r>
              <a:rPr lang="es-ES" sz="2100" dirty="0"/>
              <a:t>Los dos redentoristas supieron su destino y se despidieron de D. Enrique </a:t>
            </a:r>
            <a:r>
              <a:rPr lang="es-ES" sz="2100" dirty="0" smtClean="0"/>
              <a:t>diciéndole:</a:t>
            </a:r>
          </a:p>
          <a:p>
            <a:pPr marL="285750" indent="-285750" algn="just">
              <a:buFont typeface="Arial" panose="020B0604020202020204" pitchFamily="34" charset="0"/>
              <a:buChar char="•"/>
            </a:pPr>
            <a:r>
              <a:rPr lang="es-ES" sz="2100" dirty="0" smtClean="0"/>
              <a:t>Hasta el cielo</a:t>
            </a:r>
          </a:p>
          <a:p>
            <a:pPr marL="285750" indent="-285750" algn="just">
              <a:buFont typeface="Arial" panose="020B0604020202020204" pitchFamily="34" charset="0"/>
              <a:buChar char="•"/>
            </a:pPr>
            <a:r>
              <a:rPr lang="es-ES" sz="1700" dirty="0" smtClean="0"/>
              <a:t> </a:t>
            </a:r>
            <a:r>
              <a:rPr lang="es-ES" sz="1700" dirty="0"/>
              <a:t/>
            </a:r>
            <a:br>
              <a:rPr lang="es-ES" sz="1700" dirty="0"/>
            </a:br>
            <a:r>
              <a:rPr lang="es-ES" sz="1700" dirty="0"/>
              <a:t/>
            </a:r>
            <a:br>
              <a:rPr lang="es-ES" sz="1700" dirty="0"/>
            </a:br>
            <a:endParaRPr lang="es-ES" sz="1700" b="1" dirty="0" smtClean="0"/>
          </a:p>
          <a:p>
            <a:pPr algn="just"/>
            <a:endParaRPr lang="es-ES" sz="1700" b="1" dirty="0"/>
          </a:p>
        </p:txBody>
      </p:sp>
      <p:pic>
        <p:nvPicPr>
          <p:cNvPr id="6" name="Imagen 5" descr="Ciriaco Perez"/>
          <p:cNvPicPr/>
          <p:nvPr/>
        </p:nvPicPr>
        <p:blipFill>
          <a:blip r:embed="rId2">
            <a:extLst>
              <a:ext uri="{28A0092B-C50C-407E-A947-70E740481C1C}">
                <a14:useLocalDpi xmlns:a14="http://schemas.microsoft.com/office/drawing/2010/main" val="0"/>
              </a:ext>
            </a:extLst>
          </a:blip>
          <a:srcRect/>
          <a:stretch>
            <a:fillRect/>
          </a:stretch>
        </p:blipFill>
        <p:spPr bwMode="auto">
          <a:xfrm>
            <a:off x="11169361" y="2858105"/>
            <a:ext cx="844550" cy="1123315"/>
          </a:xfrm>
          <a:prstGeom prst="rect">
            <a:avLst/>
          </a:prstGeom>
          <a:noFill/>
          <a:ln>
            <a:noFill/>
          </a:ln>
        </p:spPr>
      </p:pic>
    </p:spTree>
    <p:extLst>
      <p:ext uri="{BB962C8B-B14F-4D97-AF65-F5344CB8AC3E}">
        <p14:creationId xmlns:p14="http://schemas.microsoft.com/office/powerpoint/2010/main" val="3000604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657927" y="448108"/>
            <a:ext cx="8876145" cy="623310"/>
          </a:xfrm>
        </p:spPr>
        <p:txBody>
          <a:bodyPr>
            <a:normAutofit/>
          </a:bodyPr>
          <a:lstStyle/>
          <a:p>
            <a:r>
              <a:rPr lang="es-ES" sz="3600" dirty="0">
                <a:solidFill>
                  <a:prstClr val="black"/>
                </a:solidFill>
              </a:rPr>
              <a:t>CIRIACO OLARTE PEREZ DE MENDIGUREN</a:t>
            </a:r>
            <a:endParaRPr lang="es-ES" sz="3600" dirty="0"/>
          </a:p>
        </p:txBody>
      </p:sp>
      <p:sp>
        <p:nvSpPr>
          <p:cNvPr id="5" name="Subtítulo 4"/>
          <p:cNvSpPr>
            <a:spLocks noGrp="1"/>
          </p:cNvSpPr>
          <p:nvPr>
            <p:ph type="subTitle" idx="1"/>
          </p:nvPr>
        </p:nvSpPr>
        <p:spPr>
          <a:xfrm>
            <a:off x="295564" y="1071418"/>
            <a:ext cx="10621818" cy="5588000"/>
          </a:xfrm>
        </p:spPr>
        <p:txBody>
          <a:bodyPr>
            <a:normAutofit/>
          </a:bodyPr>
          <a:lstStyle/>
          <a:p>
            <a:pPr algn="just"/>
            <a:r>
              <a:rPr lang="es-ES" sz="1600" dirty="0"/>
              <a:t>Dado que daban las 10:00 </a:t>
            </a:r>
            <a:r>
              <a:rPr lang="es-ES" sz="1600" dirty="0" err="1"/>
              <a:t>hs</a:t>
            </a:r>
            <a:r>
              <a:rPr lang="es-ES" sz="1600" dirty="0"/>
              <a:t>. en la torre Mangada de una mañana de verano, muchos les vieron pasar en medio de la ciudad: calle Pilares, calle Severo Catalina, bajada de las Angustias, postigo de los Descalzos, Ermita de la Virgen, Puente de los Descalzos; toda una ruta turística detallada en las guías turísticas. Iban entre un grupo de milicianos que los llevaban a empujones, insultos y vivas a Rusia y al ritmo de la internacional. Al llegar al puente se adentraron por una senda a la orilla del Júcar en dirección a la estación eléctrica del Batán. En un desmonte de una antigua cantera los pusieron a subir un terraplén, y los milicianos, desde arriba y abajo descargaron sobre ambos siervos de Dios. Varias personas fueron testigos del macabro cuadro. El cadáver del P. Ciriaco sufrió los disparos en el pecho; esto hizo que tardara más en morir; según cuentan se arrastró hasta su compañero de martirio y le impartió la absolución antes de quedar él mismo exánime por la pérdida de </a:t>
            </a:r>
            <a:r>
              <a:rPr lang="es-ES" sz="1600" dirty="0" err="1"/>
              <a:t>sagre</a:t>
            </a:r>
            <a:r>
              <a:rPr lang="es-ES" sz="1600" dirty="0"/>
              <a:t>. Ambos fueron abandonados en el descampado con una vigilancia para que nadie se atreviese a acercarse; poco a poco, sin poder precisar la hora de la muerte, se fueron desangrando; según la partida de defunción el P. Ciriaco Olarte </a:t>
            </a:r>
            <a:r>
              <a:rPr lang="es-ES" sz="1600" dirty="0" smtClean="0"/>
              <a:t>murió </a:t>
            </a:r>
            <a:r>
              <a:rPr lang="es-ES" sz="1600" dirty="0"/>
              <a:t>sobre las veinte horas a consecuencia de hemorragia </a:t>
            </a:r>
            <a:r>
              <a:rPr lang="es-ES" sz="1600" dirty="0" smtClean="0"/>
              <a:t>externa. </a:t>
            </a:r>
            <a:r>
              <a:rPr lang="es-ES" sz="1600" dirty="0"/>
              <a:t>Por la noche fueron recogidos ambos cadáveres e inhumados en la fosa </a:t>
            </a:r>
            <a:r>
              <a:rPr lang="es-ES" sz="1600" dirty="0" smtClean="0"/>
              <a:t>común.</a:t>
            </a:r>
          </a:p>
          <a:p>
            <a:pPr algn="just"/>
            <a:r>
              <a:rPr lang="es-ES" sz="1600" dirty="0"/>
              <a:t>El P. Olarte junto con el P. </a:t>
            </a:r>
            <a:r>
              <a:rPr lang="es-ES" sz="1600" dirty="0" err="1"/>
              <a:t>Goñi</a:t>
            </a:r>
            <a:r>
              <a:rPr lang="es-ES" sz="1600" dirty="0"/>
              <a:t> fueron los protomártires mártires de la ciudad de Cuenca. A ellos les seguirá el Sr. Obispo junto con su secretario</a:t>
            </a:r>
            <a:r>
              <a:rPr lang="es-ES" sz="1600" dirty="0" smtClean="0"/>
              <a:t>.</a:t>
            </a:r>
          </a:p>
          <a:p>
            <a:pPr algn="just"/>
            <a:r>
              <a:rPr lang="es-ES" sz="1600" dirty="0"/>
              <a:t>Su cadáver fue exhumado en 1940, y se podía apreciar en él una expresión de dolor agudo. Su padres recibieron algunos recuerdos de su hijo mártir, del que decían en una carta al Provincial: «que en nuestra vejez se nos haga más llevadera la pérdida de aquel hijo que desde su niñez no nos dio más que motivos de alegría, tanto por sus cualidades inmejorables como por la disposición que siempre mostró a dedicar su vida a nuestro Señor».</a:t>
            </a:r>
          </a:p>
        </p:txBody>
      </p:sp>
      <p:pic>
        <p:nvPicPr>
          <p:cNvPr id="6" name="Imagen 5" descr="Ciriaco Perez"/>
          <p:cNvPicPr/>
          <p:nvPr/>
        </p:nvPicPr>
        <p:blipFill>
          <a:blip r:embed="rId2">
            <a:extLst>
              <a:ext uri="{28A0092B-C50C-407E-A947-70E740481C1C}">
                <a14:useLocalDpi xmlns:a14="http://schemas.microsoft.com/office/drawing/2010/main" val="0"/>
              </a:ext>
            </a:extLst>
          </a:blip>
          <a:srcRect/>
          <a:stretch>
            <a:fillRect/>
          </a:stretch>
        </p:blipFill>
        <p:spPr bwMode="auto">
          <a:xfrm>
            <a:off x="11169361" y="2858105"/>
            <a:ext cx="844550" cy="1123315"/>
          </a:xfrm>
          <a:prstGeom prst="rect">
            <a:avLst/>
          </a:prstGeom>
          <a:noFill/>
          <a:ln>
            <a:noFill/>
          </a:ln>
        </p:spPr>
      </p:pic>
    </p:spTree>
    <p:extLst>
      <p:ext uri="{BB962C8B-B14F-4D97-AF65-F5344CB8AC3E}">
        <p14:creationId xmlns:p14="http://schemas.microsoft.com/office/powerpoint/2010/main" val="677038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383454"/>
            <a:ext cx="8986982" cy="549419"/>
          </a:xfrm>
        </p:spPr>
        <p:txBody>
          <a:bodyPr>
            <a:normAutofit fontScale="90000"/>
          </a:bodyPr>
          <a:lstStyle/>
          <a:p>
            <a:r>
              <a:rPr lang="es-ES" sz="3600" dirty="0">
                <a:solidFill>
                  <a:prstClr val="black"/>
                </a:solidFill>
              </a:rPr>
              <a:t>CIRIACO OLARTE PEREZ DE MENDIGUREN</a:t>
            </a:r>
            <a:endParaRPr lang="es-ES" sz="3600" dirty="0"/>
          </a:p>
        </p:txBody>
      </p:sp>
      <p:sp>
        <p:nvSpPr>
          <p:cNvPr id="5" name="Subtítulo 4"/>
          <p:cNvSpPr>
            <a:spLocks noGrp="1"/>
          </p:cNvSpPr>
          <p:nvPr>
            <p:ph type="subTitle" idx="1"/>
          </p:nvPr>
        </p:nvSpPr>
        <p:spPr>
          <a:xfrm>
            <a:off x="221673" y="1016000"/>
            <a:ext cx="10584872" cy="5643418"/>
          </a:xfrm>
        </p:spPr>
        <p:txBody>
          <a:bodyPr>
            <a:normAutofit/>
          </a:bodyPr>
          <a:lstStyle/>
          <a:p>
            <a:pPr algn="just"/>
            <a:r>
              <a:rPr lang="es-ES" sz="1600" b="1" dirty="0" smtClean="0"/>
              <a:t>¿En qué lugar reposan sus restos mortales?</a:t>
            </a:r>
          </a:p>
          <a:p>
            <a:pPr algn="just"/>
            <a:r>
              <a:rPr lang="es-ES" sz="1600" dirty="0" smtClean="0"/>
              <a:t>En la capilla </a:t>
            </a:r>
            <a:r>
              <a:rPr lang="es-ES" sz="1600" dirty="0"/>
              <a:t>de la coronación de la Parroquia-Santuario del Perpetuo Socorro </a:t>
            </a:r>
            <a:r>
              <a:rPr lang="es-ES" sz="1600" dirty="0" smtClean="0"/>
              <a:t>Madrid</a:t>
            </a:r>
          </a:p>
          <a:p>
            <a:pPr algn="just"/>
            <a:r>
              <a:rPr lang="es-ES" sz="1600" b="1" dirty="0" smtClean="0"/>
              <a:t>¿En qué fecha fue bautizado?</a:t>
            </a:r>
          </a:p>
          <a:p>
            <a:pPr algn="just"/>
            <a:r>
              <a:rPr lang="es-ES" sz="1600" dirty="0" smtClean="0"/>
              <a:t>El 13 de octubre de 2013, en Tarragona</a:t>
            </a:r>
          </a:p>
          <a:p>
            <a:pPr algn="just"/>
            <a:r>
              <a:rPr lang="es-ES" sz="1600" b="1" dirty="0" smtClean="0"/>
              <a:t>´¿En qué fecha fue Canonizado?</a:t>
            </a:r>
          </a:p>
          <a:p>
            <a:pPr algn="just"/>
            <a:r>
              <a:rPr lang="es-ES" sz="1600" dirty="0" smtClean="0"/>
              <a:t>Aún no está canonizado.</a:t>
            </a:r>
          </a:p>
          <a:p>
            <a:pPr algn="just"/>
            <a:r>
              <a:rPr lang="es-ES" sz="1600" b="1" dirty="0" smtClean="0"/>
              <a:t>Fiesta Canónica:</a:t>
            </a:r>
          </a:p>
          <a:p>
            <a:pPr algn="just"/>
            <a:r>
              <a:rPr lang="es-ES" sz="1600" b="1" dirty="0" smtClean="0"/>
              <a:t>. 31 de julio</a:t>
            </a:r>
          </a:p>
          <a:p>
            <a:pPr algn="just"/>
            <a:r>
              <a:rPr lang="es-ES" sz="1600" b="1" dirty="0" smtClean="0"/>
              <a:t>. 06 de noviembre, Festividad de los Mártires durante la Persecución Religiosa en el siglo XX</a:t>
            </a:r>
          </a:p>
          <a:p>
            <a:pPr algn="just"/>
            <a:r>
              <a:rPr lang="es-ES" sz="1600" b="1" dirty="0" smtClean="0"/>
              <a:t>Fuentes:</a:t>
            </a:r>
          </a:p>
          <a:p>
            <a:pPr algn="just"/>
            <a:r>
              <a:rPr lang="es-ES" sz="1600" b="1" u="sng" dirty="0">
                <a:hlinkClick r:id="rId2"/>
              </a:rPr>
              <a:t>https://</a:t>
            </a:r>
            <a:r>
              <a:rPr lang="es-ES" sz="1600" b="1" u="sng" dirty="0" smtClean="0">
                <a:hlinkClick r:id="rId2"/>
              </a:rPr>
              <a:t>es.catholic.net/op/articulos/36901/ciriaco-olarte-prez-de-mendiguren-beato.html</a:t>
            </a:r>
            <a:endParaRPr lang="es-ES" sz="1600" b="1" u="sng" dirty="0" smtClean="0"/>
          </a:p>
          <a:p>
            <a:pPr algn="just"/>
            <a:r>
              <a:rPr lang="es-ES" sz="1600" b="1" dirty="0"/>
              <a:t>https://redentoristasbolivia.com.bo/index.php/martires-de-cuenca/ciriaco-olarte-perez-de-mendiguren/</a:t>
            </a:r>
            <a:endParaRPr lang="es-ES" sz="1600" dirty="0"/>
          </a:p>
          <a:p>
            <a:pPr algn="just"/>
            <a:endParaRPr lang="es-ES" sz="1600" dirty="0"/>
          </a:p>
          <a:p>
            <a:pPr algn="just"/>
            <a:endParaRPr lang="es-ES" sz="1600" b="1" dirty="0" smtClean="0"/>
          </a:p>
          <a:p>
            <a:pPr algn="just"/>
            <a:endParaRPr lang="es-ES" sz="1600" b="1" dirty="0"/>
          </a:p>
          <a:p>
            <a:pPr algn="just"/>
            <a:endParaRPr lang="es-ES" sz="1600" b="1" dirty="0" smtClean="0"/>
          </a:p>
          <a:p>
            <a:pPr algn="just"/>
            <a:endParaRPr lang="es-ES" sz="1600" b="1" dirty="0"/>
          </a:p>
          <a:p>
            <a:pPr algn="just"/>
            <a:endParaRPr lang="es-ES" sz="1600" b="1" dirty="0" smtClean="0"/>
          </a:p>
          <a:p>
            <a:pPr algn="just"/>
            <a:endParaRPr lang="es-ES" sz="1600" dirty="0" smtClean="0"/>
          </a:p>
          <a:p>
            <a:pPr algn="just"/>
            <a:endParaRPr lang="es-ES" sz="1600" dirty="0"/>
          </a:p>
        </p:txBody>
      </p:sp>
      <p:pic>
        <p:nvPicPr>
          <p:cNvPr id="6" name="Imagen 5" descr="Ciriaco Perez"/>
          <p:cNvPicPr/>
          <p:nvPr/>
        </p:nvPicPr>
        <p:blipFill>
          <a:blip r:embed="rId3">
            <a:extLst>
              <a:ext uri="{28A0092B-C50C-407E-A947-70E740481C1C}">
                <a14:useLocalDpi xmlns:a14="http://schemas.microsoft.com/office/drawing/2010/main" val="0"/>
              </a:ext>
            </a:extLst>
          </a:blip>
          <a:srcRect/>
          <a:stretch>
            <a:fillRect/>
          </a:stretch>
        </p:blipFill>
        <p:spPr bwMode="auto">
          <a:xfrm>
            <a:off x="11169361" y="2858105"/>
            <a:ext cx="844550" cy="1123315"/>
          </a:xfrm>
          <a:prstGeom prst="rect">
            <a:avLst/>
          </a:prstGeom>
          <a:noFill/>
          <a:ln>
            <a:noFill/>
          </a:ln>
        </p:spPr>
      </p:pic>
    </p:spTree>
    <p:extLst>
      <p:ext uri="{BB962C8B-B14F-4D97-AF65-F5344CB8AC3E}">
        <p14:creationId xmlns:p14="http://schemas.microsoft.com/office/powerpoint/2010/main" val="329944835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60</TotalTime>
  <Words>1840</Words>
  <Application>Microsoft Office PowerPoint</Application>
  <PresentationFormat>Panorámica</PresentationFormat>
  <Paragraphs>80</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Calibri</vt:lpstr>
      <vt:lpstr>Calibri Light</vt:lpstr>
      <vt:lpstr>Tema de Office</vt:lpstr>
      <vt:lpstr>CIRIACO OLARTE PEREZ DE MENDIGUREN</vt:lpstr>
      <vt:lpstr>CIRIACO OLARTE PEREZ DE MENDIGUREN</vt:lpstr>
      <vt:lpstr>CIRIACO OLARTE PEREZ DE MENDIGUREN</vt:lpstr>
      <vt:lpstr>CIRIACO OLARTE PEREZ DE MENDIGUREN</vt:lpstr>
      <vt:lpstr>CIRIACO OLARTE PEREZ DE MENDIGUREN</vt:lpstr>
      <vt:lpstr>CIRIACO OLARTE PEREZ DE MENDIGUREN</vt:lpstr>
      <vt:lpstr>CIRIACO OLARTE PEREZ DE MENDIGUREN</vt:lpstr>
      <vt:lpstr>CIRIACO OLARTE PEREZ DE MENDIGUREN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CIRIACO OLARTE PEREZ DE MENDIGUREN</dc:title>
  <dc:creator>Usuario</dc:creator>
  <cp:lastModifiedBy>Usuario</cp:lastModifiedBy>
  <cp:revision>8</cp:revision>
  <dcterms:created xsi:type="dcterms:W3CDTF">2023-12-30T18:54:44Z</dcterms:created>
  <dcterms:modified xsi:type="dcterms:W3CDTF">2023-12-30T19:54:56Z</dcterms:modified>
</cp:coreProperties>
</file>