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6271D69A-C14A-4573-AA43-105A7B2FD21D}"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4C7687B-78DD-4A94-AB61-B12D808D9A46}"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E1D2CECE-FA85-42F3-8933-F2EF1D1E8170}"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369A4D30-42CB-4D5E-9B4A-4A4205A30B66}"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8396B18-B07D-4ADC-BFE3-B273D97A6865}"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6D4D202-7D55-46F7-AD0B-D6778701FC1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36B7A98-C994-4E8A-AF73-66F3A846E390}"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D2A5275-5A47-41EE-878B-C83D473F7A41}"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A2FF0947-A78A-4C38-AF4F-D9C9944B0429}"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3365006-96AF-446C-B276-D67AB5A4C06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A6D6850C-2BE7-461A-9BA5-6C1AAB208EC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C1F2812-1D51-491C-88F0-40002B01034A}"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7A8C8414-FDA6-45A5-A6D0-4E3CDEF497B7}"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es.catholic.net/op/articulos/61014/columbanus-paul-henri-oza-motinot-beato.html#modal" TargetMode="External"/><Relationship Id="rId2" Type="http://schemas.openxmlformats.org/officeDocument/2006/relationships/hyperlink" Target="https://es.catholic.net/op/articulos/61014/columbanus-paul-henri-oza-motinot-beato.html#modal" TargetMode="External"/><Relationship Id="rId3" Type="http://schemas.openxmlformats.org/officeDocument/2006/relationships/hyperlink" Target="https://es.catholic.net/op/articulos/61014/columbanus-paul-henri-oza-motinot-beato.html#modal" TargetMode="External"/><Relationship Id="rId4" Type="http://schemas.openxmlformats.org/officeDocument/2006/relationships/image" Target="../media/image4.jpeg"/><Relationship Id="rId5"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59440" y="392760"/>
            <a:ext cx="9208440" cy="5950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HENRI OZA MOTINOT</a:t>
            </a:r>
            <a:endParaRPr b="0" lang="es-ES" sz="3600" spc="-1" strike="noStrike">
              <a:solidFill>
                <a:srgbClr val="000000"/>
              </a:solidFill>
              <a:latin typeface="Calibri"/>
            </a:endParaRPr>
          </a:p>
        </p:txBody>
      </p:sp>
      <p:sp>
        <p:nvSpPr>
          <p:cNvPr id="42" name="PlaceHolder 2"/>
          <p:cNvSpPr>
            <a:spLocks noGrp="1"/>
          </p:cNvSpPr>
          <p:nvPr>
            <p:ph type="subTitle"/>
          </p:nvPr>
        </p:nvSpPr>
        <p:spPr>
          <a:xfrm>
            <a:off x="194040" y="988200"/>
            <a:ext cx="10630800" cy="5689080"/>
          </a:xfrm>
          <a:prstGeom prst="rect">
            <a:avLst/>
          </a:prstGeom>
          <a:noFill/>
          <a:ln w="0">
            <a:noFill/>
          </a:ln>
        </p:spPr>
        <p:txBody>
          <a:bodyPr anchor="t">
            <a:normAutofit fontScale="93000"/>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Henri</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01 de agosto de 1877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Lyon (Francia)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01 de enero de 1937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Santander</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 los Hermanos Maristas (F.M.S.)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Michel y Marie Louise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05 agosto 2877 – Fue bautizado en la Iglesia Parroquial de San José</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los pocos años del nacimiento de Henri, sus padres se trasladaron a Saint-Donat, una antigua población galorromana, situada en el departamento de Dróme, en la región de Ródano-Alpes.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Ingresa en la vida marista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Allí frecuentó la escuela marista, en la que se enamoró de la vida que llevaban los hermanos y cautivó su vocación religiosa.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03/05/1893 – Ingresa en el noviciado de Saint Paul Trois Chateaux</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14/08/1893 – Vistió el hábito, donde cambió su nombre de pila por el de religioso Hno Columbanus Paul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10/09/1896 – Emitió los votos de obediencia, según costumbre de la época.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19/09/1901 – Se consagró de por Vida a Dios con la profesión perpetua en el Instituto Marista</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imagenes.catholic.net/imagenes_db/5860ec_columbanus.jpg"/>
          <p:cNvPicPr/>
          <p:nvPr/>
        </p:nvPicPr>
        <p:blipFill>
          <a:blip r:embed="rId1"/>
          <a:stretch/>
        </p:blipFill>
        <p:spPr>
          <a:xfrm>
            <a:off x="8460000" y="1814760"/>
            <a:ext cx="1080000" cy="16153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574640" y="226440"/>
            <a:ext cx="9042120" cy="7153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HENRI OZA MOTINOT</a:t>
            </a:r>
            <a:endParaRPr b="0" lang="es-ES" sz="3600" spc="-1" strike="noStrike">
              <a:solidFill>
                <a:srgbClr val="000000"/>
              </a:solidFill>
              <a:latin typeface="Calibri"/>
            </a:endParaRPr>
          </a:p>
        </p:txBody>
      </p:sp>
      <p:sp>
        <p:nvSpPr>
          <p:cNvPr id="45" name="PlaceHolder 2"/>
          <p:cNvSpPr>
            <a:spLocks noGrp="1"/>
          </p:cNvSpPr>
          <p:nvPr>
            <p:ph type="subTitle"/>
          </p:nvPr>
        </p:nvSpPr>
        <p:spPr>
          <a:xfrm>
            <a:off x="166320" y="942120"/>
            <a:ext cx="10972440" cy="57632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Preparación  pedagógica e inicio de su vida docente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Terminado ya el noviciado, obtuvo en Avignon, en octubre de 1894, el brevet obligatoire, titulo necesario para poder ejercer la enseñanza en Francia. Después, fue enviado de cocinero a Salon-de-Provence, en el departamento de Bocas del Ródano, volviendo a Saint-Paul como empleado en abril de 1895. Desde septiembre de 1895, fue profesor adjunto en diversas escuelas maristas de Francia.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Su traslado a España. Su excelente preparación, su temperamento…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enero de 1904, ya se encontraba en el colegio marista de Pamplona, adonde llegó al ser expulsado de su país. A partir de junio de 1904, pasó por bastantes colegios maristas de España, en los que actuó como profesor ayudante. Estaba bien dotado intelectualmente, dominaba el francés, el español y el inglés, poseía talento musical, y tenía un gran bagaje cultural, pero era una empresa ardua para él mantener la disciplina -incluso en las clases más elementales-, porque era tímido y bueno, lo que le hacía ser débil y permisivo. Ni siquiera los continuos cambios de escuela -tanto en Francia como en España-, consiguieron remediar este problema. Pero, en agosto de 1926, pareció encontrar la deseada quietud en la escuela marista de Carrejo (Cantabria), en la comunidad formada por tres hermanos. Él tenía 49 años y estaba cargado de experiencia y de vida; era el cocinero y el encargado de los párvulos, como cuando era un hermano inexperto, al principio de su vida marista. Desempeñó ambos empleos con gran espíritu de servicio, con amabilidad y con una perfecta docilidad a las directrices del superior. Al mismo tiempo, impartía lecciones particulares de francés y era el organista de la parroquia</a:t>
            </a:r>
            <a:r>
              <a:rPr b="0" lang="es-ES" sz="1700" spc="-1" strike="noStrike">
                <a:solidFill>
                  <a:srgbClr val="000000"/>
                </a:solidFill>
                <a:latin typeface="Calibri"/>
              </a:rPr>
              <a:t>.</a:t>
            </a:r>
            <a:endParaRPr b="0" lang="es-ES" sz="17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Superando las dificultades, la fuerza de voluntad…</a:t>
            </a:r>
            <a:endParaRPr b="0" lang="es-ES" sz="16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Las dificultades que encontró en el ejercicio de su profesión no influyeron lo más mínimo en su vida interior. Al contrario, fueron un estimulo para relacionarse más íntimamente con Dios y para consolidar su espíritu marista en la humildad, la sencillez y la modestia. Los hermanos apreciaban su carácter bondadoso y servicial y su vida de abnegación y de sacrificio y es justo añadir que suplía con creces sus carencias pedagógicas con el apostolado de toda una vida entregada a los demás.</a:t>
            </a: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46" name="Imagen 5" descr="https://imagenes.catholic.net/imagenes_db/5860ec_columbanus.jpg"/>
          <p:cNvPicPr/>
          <p:nvPr/>
        </p:nvPicPr>
        <p:blipFill>
          <a:blip r:embed="rId1"/>
          <a:stretch/>
        </p:blipFill>
        <p:spPr>
          <a:xfrm>
            <a:off x="11139120" y="2827080"/>
            <a:ext cx="952920" cy="142524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653480" y="374040"/>
            <a:ext cx="8885160" cy="6782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HENRI OZA MOTINOT</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49480" y="1053000"/>
            <a:ext cx="10621440" cy="55598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Quiso sufrir las dificultades de sus hermanos españoles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Cuando estalló el movimiento revolucionario, él podría haberse salvado inscribiéndose en el consulado francés y, haciendo valer su nacionalidad, volver a su patria. Pero el amor por sus hermanos españoles lo empujó a correr su misma suerte que ellos.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Detención y martirio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Como se ha dicho, el 30 de diciembre de 1936 los siete hermanos de Cabezón y de Carrejo fueron detenidos y conducidos a la cárcel de Santander. El primer día del año 1937 el H. Columbanus Paul fue «sacado» de ella junto a los HH. Narciso, Pedro y Néstor Eugenio y no se ha sabido nada más de ellos. Es probable que les quitaran la vida en esa misma fecha, arrojándolos al mar desde el faro.</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s://imagenes.catholic.net/imagenes_db/5860ec_columbanus.jpg"/>
          <p:cNvPicPr/>
          <p:nvPr/>
        </p:nvPicPr>
        <p:blipFill>
          <a:blip r:embed="rId1"/>
          <a:stretch/>
        </p:blipFill>
        <p:spPr>
          <a:xfrm>
            <a:off x="8460000" y="4065480"/>
            <a:ext cx="1132920" cy="16945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819440" y="484920"/>
            <a:ext cx="8848080" cy="6505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HENRI OZA MOTINOT</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77200" y="1136160"/>
            <a:ext cx="10612080" cy="54489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 porque lo arrojaron al mar</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 (España)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01 de enero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1" lang="es-ES" sz="1600" spc="-1" strike="noStrike" u="sng">
                <a:solidFill>
                  <a:srgbClr val="0563c1"/>
                </a:solidFill>
                <a:uFillTx/>
                <a:latin typeface="Calibri"/>
                <a:hlinkClick r:id="rId1"/>
              </a:rPr>
              <a:t>https</a:t>
            </a:r>
            <a:r>
              <a:rPr b="1" lang="es-ES" sz="1600" spc="-1" strike="noStrike" u="sng">
                <a:solidFill>
                  <a:srgbClr val="0563c1"/>
                </a:solidFill>
                <a:uFillTx/>
                <a:latin typeface="Calibri"/>
                <a:hlinkClick r:id="rId2"/>
              </a:rPr>
              <a:t>://</a:t>
            </a:r>
            <a:r>
              <a:rPr b="1" lang="es-ES" sz="1600" spc="-1" strike="noStrike" u="sng">
                <a:solidFill>
                  <a:srgbClr val="0563c1"/>
                </a:solidFill>
                <a:uFillTx/>
                <a:latin typeface="Calibri"/>
                <a:hlinkClick r:id="rId3"/>
              </a:rPr>
              <a:t>es.catholic.net/op/articulos/61014/columbanus-paul-henri-oza-motinot-beato.html#modal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imagenes.catholic.net/imagenes_db/5860ec_columbanus.jpg"/>
          <p:cNvPicPr/>
          <p:nvPr/>
        </p:nvPicPr>
        <p:blipFill>
          <a:blip r:embed="rId4"/>
          <a:stretch/>
        </p:blipFill>
        <p:spPr>
          <a:xfrm>
            <a:off x="8280000" y="1814760"/>
            <a:ext cx="1260000" cy="18846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TotalTime>
  <Application>LibreOffice/7.3.2.2$Windows_X86_64 LibreOffice_project/49f2b1bff42cfccbd8f788c8dc32c1c309559be0</Application>
  <AppVersion>15.0000</AppVersion>
  <Words>431</Words>
  <Paragraphs>45</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2023-12-30T20:47:43Z</dcterms:created>
  <dc:creator>Usuario</dc:creator>
  <dc:description/>
  <dc:language>es-ES</dc:language>
  <cp:lastModifiedBy/>
  <dcterms:modified xsi:type="dcterms:W3CDTF">2024-02-16T11:59:12Z</dcterms:modified>
  <cp:revision>4</cp:revision>
  <dc:subject/>
  <dc:title>HENRI OZA MOTINOT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