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presProps.xml" ContentType="application/vnd.openxmlformats-officedocument.presentationml.presProps+xml"/>
  <Override PartName="/ppt/media/image1.jpeg" ContentType="image/jpeg"/>
  <Override PartName="/ppt/media/image2.jpeg" ContentType="image/jpeg"/>
  <Override PartName="/ppt/media/image3.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Lst>
  <p:sldSz cx="12192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4845C883-B850-4A61-B2AB-ACC78108FEB0}" type="slidenum">
              <a:t>&lt;#&gt;</a:t>
            </a:fld>
          </a:p>
        </p:txBody>
      </p:sp>
      <p:sp>
        <p:nvSpPr>
          <p:cNvPr id="4" name="PlaceHolder 3"/>
          <p:cNvSpPr>
            <a:spLocks noGrp="1"/>
          </p:cNvSpPr>
          <p:nvPr>
            <p:ph type="dt" idx="1"/>
          </p:nvPr>
        </p:nvSpPr>
        <p:spPr/>
        <p:txBody>
          <a:bodyPr/>
          <a:p>
            <a:r>
              <a:rPr lang="es-E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7"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8"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2CA7F6D1-7F3B-4DCD-A9E9-F7242C2EC23B}"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2"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3"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10215FCC-C056-4587-918D-51301B2D53C5}" type="slidenum">
              <a:t>&lt;#&gt;</a:t>
            </a:fld>
          </a:p>
        </p:txBody>
      </p:sp>
      <p:sp>
        <p:nvSpPr>
          <p:cNvPr id="9" name="PlaceHolder 8"/>
          <p:cNvSpPr>
            <a:spLocks noGrp="1"/>
          </p:cNvSpPr>
          <p:nvPr>
            <p:ph type="dt" idx="1"/>
          </p:nvPr>
        </p:nvSpPr>
        <p:spPr/>
        <p:txBody>
          <a:bodyPr/>
          <a:p>
            <a:r>
              <a:rPr lang="es-E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5"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6"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7"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8"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9"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0"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73A68E8A-E4B7-43F9-8B21-A306AE62FB5E}" type="slidenum">
              <a:t>&lt;#&gt;</a:t>
            </a:fld>
          </a:p>
        </p:txBody>
      </p:sp>
      <p:sp>
        <p:nvSpPr>
          <p:cNvPr id="11" name="PlaceHolder 10"/>
          <p:cNvSpPr>
            <a:spLocks noGrp="1"/>
          </p:cNvSpPr>
          <p:nvPr>
            <p:ph type="dt" idx="1"/>
          </p:nvPr>
        </p:nvSpPr>
        <p:spPr/>
        <p:txBody>
          <a:bodyPr/>
          <a:p>
            <a:r>
              <a:rPr lang="es-E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6"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F5B9374F-E965-4EAC-A625-0B3919A19247}"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8"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4FF85C30-77F2-44A6-8647-5D77160C5ACF}"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0"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1"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812822E4-C878-44C5-A45A-E9B210CE417C}"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EB35EA1B-E917-4ACB-823D-B91C28476CE2}"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523880" y="1122480"/>
            <a:ext cx="9143640" cy="1106676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64672CBA-DB4C-4EBE-B76E-512594B4448F}"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6"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7"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4B3CCF3E-7450-4D20-8443-DAB1C7F3E3FD}"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9"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0"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1"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B20180EB-66D7-4DA9-89D3-545DEA895107}"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3"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5"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71C06CA8-FEF0-41BA-A782-22080398EB0A}" type="slidenum">
              <a:t>&lt;#&gt;</a:t>
            </a:fld>
          </a:p>
        </p:txBody>
      </p:sp>
      <p:sp>
        <p:nvSpPr>
          <p:cNvPr id="8" name="PlaceHolder 7"/>
          <p:cNvSpPr>
            <a:spLocks noGrp="1"/>
          </p:cNvSpPr>
          <p:nvPr>
            <p:ph type="dt" idx="1"/>
          </p:nvPr>
        </p:nvSpPr>
        <p:spPr/>
        <p:txBody>
          <a:bodyPr/>
          <a:p>
            <a:r>
              <a:rPr lang="es-E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a:noFill/>
          <a:ln w="0">
            <a:noFill/>
          </a:ln>
        </p:spPr>
        <p:txBody>
          <a:bodyPr anchor="b">
            <a:noAutofit/>
          </a:bodyPr>
          <a:p>
            <a:pPr algn="ctr">
              <a:lnSpc>
                <a:spcPct val="90000"/>
              </a:lnSpc>
              <a:buNone/>
            </a:pPr>
            <a:r>
              <a:rPr b="0" lang="es-ES" sz="6000" spc="-1" strike="noStrike">
                <a:solidFill>
                  <a:srgbClr val="000000"/>
                </a:solidFill>
                <a:latin typeface="Calibri Light"/>
              </a:rPr>
              <a:t>Haga clic para modificar el estilo de título del patrón</a:t>
            </a:r>
            <a:endParaRPr b="0" lang="es-ES" sz="6000" spc="-1" strike="noStrike">
              <a:solidFill>
                <a:srgbClr val="000000"/>
              </a:solidFill>
              <a:latin typeface="Calibri"/>
            </a:endParaRPr>
          </a:p>
        </p:txBody>
      </p:sp>
      <p:sp>
        <p:nvSpPr>
          <p:cNvPr id="1" name="PlaceHolder 2"/>
          <p:cNvSpPr>
            <a:spLocks noGrp="1"/>
          </p:cNvSpPr>
          <p:nvPr>
            <p:ph type="dt" idx="1"/>
          </p:nvPr>
        </p:nvSpPr>
        <p:spPr>
          <a:xfrm>
            <a:off x="838080" y="6356520"/>
            <a:ext cx="2742840" cy="364680"/>
          </a:xfrm>
          <a:prstGeom prst="rect">
            <a:avLst/>
          </a:prstGeom>
          <a:noFill/>
          <a:ln w="0">
            <a:noFill/>
          </a:ln>
        </p:spPr>
        <p:txBody>
          <a:bodyPr anchor="ctr">
            <a:noAutofit/>
          </a:bodyPr>
          <a:lstStyle>
            <a:lvl1pPr>
              <a:lnSpc>
                <a:spcPct val="100000"/>
              </a:lnSpc>
              <a:buNone/>
              <a:defRPr b="0" lang="es-ES" sz="1200" spc="-1" strike="noStrike">
                <a:solidFill>
                  <a:srgbClr val="8b8b8b"/>
                </a:solidFill>
                <a:latin typeface="Calibri"/>
              </a:defRPr>
            </a:lvl1pPr>
          </a:lstStyle>
          <a:p>
            <a:pPr>
              <a:lnSpc>
                <a:spcPct val="100000"/>
              </a:lnSpc>
              <a:buNone/>
            </a:pPr>
            <a:r>
              <a:rPr b="0" lang="es-ES" sz="1200" spc="-1" strike="noStrike">
                <a:solidFill>
                  <a:srgbClr val="8b8b8b"/>
                </a:solidFill>
                <a:latin typeface="Calibri"/>
              </a:rPr>
              <a:t> </a:t>
            </a:r>
            <a:endParaRPr b="0" lang="es-ES" sz="1200" spc="-1" strike="noStrike">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anchor="ctr">
            <a:noAutofit/>
          </a:bodyPr>
          <a:lstStyle>
            <a:lvl1pPr algn="ctr">
              <a:buNone/>
              <a:defRPr b="0" lang="es-ES" sz="1400" spc="-1" strike="noStrike">
                <a:latin typeface="Times New Roman"/>
              </a:defRPr>
            </a:lvl1pPr>
          </a:lstStyle>
          <a:p>
            <a:pPr algn="ctr">
              <a:buNone/>
            </a:pPr>
            <a:r>
              <a:rPr b="0" lang="es-ES" sz="1400" spc="-1" strike="noStrike">
                <a:latin typeface="Times New Roman"/>
              </a:rPr>
              <a:t> </a:t>
            </a:r>
            <a:endParaRPr b="0" lang="es-ES" sz="1400" spc="-1" strike="noStrike">
              <a:latin typeface="Times New Roman"/>
            </a:endParaRP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anchor="ctr">
            <a:noAutofit/>
          </a:bodyPr>
          <a:lstStyle>
            <a:lvl1pPr algn="r">
              <a:lnSpc>
                <a:spcPct val="100000"/>
              </a:lnSpc>
              <a:buNone/>
              <a:defRPr b="0" lang="es-ES" sz="1200" spc="-1" strike="noStrike">
                <a:solidFill>
                  <a:srgbClr val="8b8b8b"/>
                </a:solidFill>
                <a:latin typeface="Calibri"/>
              </a:defRPr>
            </a:lvl1pPr>
          </a:lstStyle>
          <a:p>
            <a:pPr algn="r">
              <a:lnSpc>
                <a:spcPct val="100000"/>
              </a:lnSpc>
              <a:buNone/>
            </a:pPr>
            <a:fld id="{AFEC247D-C9A3-4048-A1D5-D51747A0FD84}" type="slidenum">
              <a:rPr b="0" lang="es-ES" sz="1200" spc="-1" strike="noStrike">
                <a:solidFill>
                  <a:srgbClr val="8b8b8b"/>
                </a:solidFill>
                <a:latin typeface="Calibri"/>
              </a:rPr>
              <a:t>1</a:t>
            </a:fld>
            <a:endParaRPr b="0" lang="es-ES" sz="1200" spc="-1" strike="noStrike">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s-ES" sz="2800" spc="-1" strike="noStrike">
                <a:solidFill>
                  <a:srgbClr val="000000"/>
                </a:solidFill>
                <a:latin typeface="Calibri"/>
              </a:rPr>
              <a:t>Pulse para editar el formato de texto del esquema</a:t>
            </a:r>
            <a:endParaRPr b="0" lang="es-ES" sz="2800" spc="-1" strike="noStrike">
              <a:solidFill>
                <a:srgbClr val="000000"/>
              </a:solidFill>
              <a:latin typeface="Calibri"/>
            </a:endParaRPr>
          </a:p>
          <a:p>
            <a:pPr lvl="1" marL="864000" indent="-324000">
              <a:lnSpc>
                <a:spcPct val="90000"/>
              </a:lnSpc>
              <a:spcBef>
                <a:spcPts val="1134"/>
              </a:spcBef>
              <a:buClr>
                <a:srgbClr val="000000"/>
              </a:buClr>
              <a:buSzPct val="75000"/>
              <a:buFont typeface="Symbol" charset="2"/>
              <a:buChar char=""/>
            </a:pPr>
            <a:r>
              <a:rPr b="0" lang="es-ES" sz="2000" spc="-1" strike="noStrike">
                <a:solidFill>
                  <a:srgbClr val="000000"/>
                </a:solidFill>
                <a:latin typeface="Calibri"/>
              </a:rPr>
              <a:t>Segundo nivel del esquema</a:t>
            </a:r>
            <a:endParaRPr b="0" lang="es-ES" sz="20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es-ES" sz="1800" spc="-1" strike="noStrike">
                <a:solidFill>
                  <a:srgbClr val="000000"/>
                </a:solidFill>
                <a:latin typeface="Calibri"/>
              </a:rPr>
              <a:t>Tercer nivel del esquema</a:t>
            </a:r>
            <a:endParaRPr b="0" lang="es-ES" sz="18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es-ES" sz="1800" spc="-1" strike="noStrike">
                <a:solidFill>
                  <a:srgbClr val="000000"/>
                </a:solidFill>
                <a:latin typeface="Calibri"/>
              </a:rPr>
              <a:t>Cuarto nivel del esquema</a:t>
            </a:r>
            <a:endParaRPr b="0" lang="es-ES" sz="18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Quinto nivel del esquema</a:t>
            </a:r>
            <a:endParaRPr b="0" lang="es-ES"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Sexto nivel del esquema</a:t>
            </a:r>
            <a:endParaRPr b="0" lang="es-ES"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Séptimo nivel del esquema</a:t>
            </a:r>
            <a:endParaRPr b="0" lang="es-ES"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hyperlink" Target="https://sangreredentora.wordpress.com/category/presentacion-del-blog/mas-martires-del-siglo-xx-de-la-diocesis-de-teruel-y-albarracin-cuentan-para-la-memoria-historica/" TargetMode="External"/><Relationship Id="rId2" Type="http://schemas.openxmlformats.org/officeDocument/2006/relationships/hyperlink" Target="https://sangreredentora.wordpress.com/category/presentacion-del-blog/mas-martires-del-siglo-xx-de-la-diocesis-de-teruel-y-albarracin-cuentan-para-la-memoria-historica/" TargetMode="External"/><Relationship Id="rId3" Type="http://schemas.openxmlformats.org/officeDocument/2006/relationships/image" Target="../media/image3.jpeg"/><Relationship Id="rId4"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PlaceHolder 1"/>
          <p:cNvSpPr>
            <a:spLocks noGrp="1"/>
          </p:cNvSpPr>
          <p:nvPr>
            <p:ph type="title"/>
          </p:nvPr>
        </p:nvSpPr>
        <p:spPr>
          <a:xfrm>
            <a:off x="1385280" y="540360"/>
            <a:ext cx="9420840" cy="69696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MANUEL MATEO CALVO</a:t>
            </a:r>
            <a:endParaRPr b="0" lang="es-ES" sz="3600" spc="-1" strike="noStrike">
              <a:solidFill>
                <a:srgbClr val="000000"/>
              </a:solidFill>
              <a:latin typeface="Calibri"/>
            </a:endParaRPr>
          </a:p>
        </p:txBody>
      </p:sp>
      <p:sp>
        <p:nvSpPr>
          <p:cNvPr id="42" name="PlaceHolder 2"/>
          <p:cNvSpPr>
            <a:spLocks noGrp="1"/>
          </p:cNvSpPr>
          <p:nvPr>
            <p:ph type="subTitle"/>
          </p:nvPr>
        </p:nvSpPr>
        <p:spPr>
          <a:xfrm>
            <a:off x="230760" y="1163880"/>
            <a:ext cx="10676880" cy="552312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Nombre Civil: </a:t>
            </a:r>
            <a:r>
              <a:rPr b="0" lang="es-ES" sz="1600" spc="-1" strike="noStrike">
                <a:solidFill>
                  <a:srgbClr val="000000"/>
                </a:solidFill>
                <a:latin typeface="Calibri"/>
              </a:rPr>
              <a:t>Manuel</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Nacimiento: </a:t>
            </a:r>
            <a:r>
              <a:rPr b="0" lang="es-ES" sz="1600" spc="-1" strike="noStrike">
                <a:solidFill>
                  <a:srgbClr val="000000"/>
                </a:solidFill>
                <a:latin typeface="Calibri"/>
              </a:rPr>
              <a:t>05 de octubre de 1902</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Nacimiento: </a:t>
            </a:r>
            <a:r>
              <a:rPr b="0" lang="es-ES" sz="1600" spc="-1" strike="noStrike">
                <a:solidFill>
                  <a:srgbClr val="000000"/>
                </a:solidFill>
                <a:latin typeface="Calibri"/>
              </a:rPr>
              <a:t>Aliga (Teruel)</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Sexo: </a:t>
            </a:r>
            <a:r>
              <a:rPr b="0" lang="es-ES" sz="1600" spc="-1" strike="noStrike">
                <a:solidFill>
                  <a:srgbClr val="000000"/>
                </a:solidFill>
                <a:latin typeface="Calibri"/>
              </a:rPr>
              <a:t>Varón</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Asesinato: </a:t>
            </a:r>
            <a:r>
              <a:rPr b="0" lang="es-ES" sz="1600" spc="-1" strike="noStrike">
                <a:solidFill>
                  <a:srgbClr val="000000"/>
                </a:solidFill>
                <a:latin typeface="Calibri"/>
              </a:rPr>
              <a:t>01 de septiembre de 1936</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Asesinato: </a:t>
            </a:r>
            <a:r>
              <a:rPr b="0" lang="es-ES" sz="1600" spc="-1" strike="noStrike">
                <a:solidFill>
                  <a:srgbClr val="000000"/>
                </a:solidFill>
                <a:latin typeface="Calibri"/>
              </a:rPr>
              <a:t>Cementerio Tortosa (Tarragona)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Orden Religiosa: </a:t>
            </a:r>
            <a:r>
              <a:rPr b="0" lang="es-ES" sz="1600" spc="-1" strike="noStrike">
                <a:solidFill>
                  <a:srgbClr val="000000"/>
                </a:solidFill>
                <a:latin typeface="Calibri"/>
              </a:rPr>
              <a:t>Religioso Profeso del Instituto de Escuelas Cristianas La Salle (F.S.C.) </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Datos Biográficos Resumidos: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Nombre de los padres: Manuel y Encarnación</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Las principales señas de identidad  de la localidad son la minería y  la riqueza geológica del entorno.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Manuel pertenecía a la comunidad y escuela “San Pedro Apóstol” de Tortosa. Su formación había tenido lugar en Cambrils(Tarragona) como aspirante; en Els Hostalets de Llers (Girona) como postulante hasta la toma de hábito en 1918, con el nombre de Claudio José. La profesión perpetua la hizo en Barcelona-Bonanova en 1927.Fue enviado como educador a Cambrils, Barcelona-Bonanova, Tarragona, Barcelona-Bonanova y Tortosa.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Ingresó en la congregación de los HH.EE.CC. de La Salle el 8 de marzo de 1915. </a:t>
            </a:r>
            <a:endParaRPr b="0" lang="es-ES" sz="1600" spc="-1" strike="noStrike">
              <a:latin typeface="Arial"/>
            </a:endParaRPr>
          </a:p>
        </p:txBody>
      </p:sp>
      <p:pic>
        <p:nvPicPr>
          <p:cNvPr id="43" name="Imagen 3" descr=""/>
          <p:cNvPicPr/>
          <p:nvPr/>
        </p:nvPicPr>
        <p:blipFill>
          <a:blip r:embed="rId1"/>
          <a:stretch/>
        </p:blipFill>
        <p:spPr>
          <a:xfrm>
            <a:off x="8280000" y="1513800"/>
            <a:ext cx="1387800" cy="1797480"/>
          </a:xfrm>
          <a:prstGeom prst="rect">
            <a:avLst/>
          </a:prstGeom>
          <a:ln w="0">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PlaceHolder 1"/>
          <p:cNvSpPr>
            <a:spLocks noGrp="1"/>
          </p:cNvSpPr>
          <p:nvPr>
            <p:ph type="title"/>
          </p:nvPr>
        </p:nvSpPr>
        <p:spPr>
          <a:xfrm>
            <a:off x="1523880" y="475920"/>
            <a:ext cx="9143640" cy="68760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MANUEL MATEO CALVO</a:t>
            </a:r>
            <a:endParaRPr b="0" lang="es-ES" sz="3600" spc="-1" strike="noStrike">
              <a:solidFill>
                <a:srgbClr val="000000"/>
              </a:solidFill>
              <a:latin typeface="Calibri"/>
            </a:endParaRPr>
          </a:p>
        </p:txBody>
      </p:sp>
      <p:sp>
        <p:nvSpPr>
          <p:cNvPr id="45" name="PlaceHolder 2"/>
          <p:cNvSpPr>
            <a:spLocks noGrp="1"/>
          </p:cNvSpPr>
          <p:nvPr>
            <p:ph type="subTitle"/>
          </p:nvPr>
        </p:nvSpPr>
        <p:spPr>
          <a:xfrm>
            <a:off x="240120" y="1265400"/>
            <a:ext cx="10778400" cy="525528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Datos Biográficos Extendidos:</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Martirio y Asesinato: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Tres Hermanos de la comunidad se refugiaron en la casa del Sr. Manuel Mussó. Al día siguiente fueron detenidos. El 31 de agosto de 1936 recibió el martirio en el cementerio de Tortosa </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Pronto fueron detenidos y encarcelados. En cuanto era posible en la cárcel, trataron de vivir con los demás detenidos, entre los que había sacerdotes, religiosos y católicos fervorosos, una vida de oración y de piedad para mantenerse firmes en la fe y prepararse al martirio. El 1 de septiembre de 1936 los sacaron de la cárcel y los fusilaron en el lugar llamado "Los Ametllers", término de Tortosa</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46" name="Imagen 5" descr=""/>
          <p:cNvPicPr/>
          <p:nvPr/>
        </p:nvPicPr>
        <p:blipFill>
          <a:blip r:embed="rId1"/>
          <a:stretch/>
        </p:blipFill>
        <p:spPr>
          <a:xfrm>
            <a:off x="7920000" y="3726720"/>
            <a:ext cx="1207800" cy="1564560"/>
          </a:xfrm>
          <a:prstGeom prst="rect">
            <a:avLst/>
          </a:prstGeom>
          <a:ln w="0">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PlaceHolder 1"/>
          <p:cNvSpPr>
            <a:spLocks noGrp="1"/>
          </p:cNvSpPr>
          <p:nvPr>
            <p:ph type="title"/>
          </p:nvPr>
        </p:nvSpPr>
        <p:spPr>
          <a:xfrm>
            <a:off x="1450080" y="586800"/>
            <a:ext cx="9217440" cy="61380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MANUEL MATEO CALVO</a:t>
            </a:r>
            <a:endParaRPr b="0" lang="es-ES" sz="3600" spc="-1" strike="noStrike">
              <a:solidFill>
                <a:srgbClr val="000000"/>
              </a:solidFill>
              <a:latin typeface="Calibri"/>
            </a:endParaRPr>
          </a:p>
        </p:txBody>
      </p:sp>
      <p:sp>
        <p:nvSpPr>
          <p:cNvPr id="48" name="PlaceHolder 2"/>
          <p:cNvSpPr>
            <a:spLocks noGrp="1"/>
          </p:cNvSpPr>
          <p:nvPr>
            <p:ph type="subTitle"/>
          </p:nvPr>
        </p:nvSpPr>
        <p:spPr>
          <a:xfrm>
            <a:off x="277200" y="1200600"/>
            <a:ext cx="10390680" cy="534744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¿En qué lugar reposan sus restos mortales?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En el cementerio de Tortosa (Tarragona)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¿En qué fecha fue beatificado?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13 de octubre de 2013, en Tarragona (España)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¿En qué fecha fue canonizado?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Aún no está canonizado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Fiesta Canónica: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01 de septiembre</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06 de noviembre, Festividad de Mártires durante la Persecución Religiosa en el siglo XX</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Fuente:</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 </a:t>
            </a:r>
            <a:r>
              <a:rPr b="1" lang="es-ES" sz="1600" spc="-1" strike="noStrike" u="sng">
                <a:solidFill>
                  <a:srgbClr val="0563c1"/>
                </a:solidFill>
                <a:uFillTx/>
                <a:latin typeface="Calibri"/>
                <a:hlinkClick r:id="rId1"/>
              </a:rPr>
              <a:t>https://sangreredentora.wordpress.com/category/presentacion-del-blog/mas-martires-del-siglo-xx-de-la-diocesis-de-teruel-y-albarracin-cuentan-para-la-memoria-historica</a:t>
            </a:r>
            <a:r>
              <a:rPr b="1" lang="es-ES" sz="1600" spc="-1" strike="noStrike" u="sng">
                <a:solidFill>
                  <a:srgbClr val="0563c1"/>
                </a:solidFill>
                <a:uFillTx/>
                <a:latin typeface="Calibri"/>
                <a:hlinkClick r:id="rId2"/>
              </a:rPr>
              <a:t>/</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49" name="Imagen 5" descr=""/>
          <p:cNvPicPr/>
          <p:nvPr/>
        </p:nvPicPr>
        <p:blipFill>
          <a:blip r:embed="rId3"/>
          <a:stretch/>
        </p:blipFill>
        <p:spPr>
          <a:xfrm>
            <a:off x="7740000" y="1788120"/>
            <a:ext cx="1440000" cy="1865160"/>
          </a:xfrm>
          <a:prstGeom prst="rect">
            <a:avLst/>
          </a:prstGeom>
          <a:ln w="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21</TotalTime>
  <Application>LibreOffice/7.3.2.2$Windows_X86_64 LibreOffice_project/49f2b1bff42cfccbd8f788c8dc32c1c309559be0</Application>
  <AppVersion>15.0000</AppVersion>
  <Words>379</Words>
  <Paragraphs>30</Paragraphs>
  <Company>HP</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2023-12-30T20:08:53Z</dcterms:created>
  <dc:creator>Usuario</dc:creator>
  <dc:description/>
  <dc:language>es-ES</dc:language>
  <cp:lastModifiedBy/>
  <dcterms:modified xsi:type="dcterms:W3CDTF">2024-02-19T17:42:37Z</dcterms:modified>
  <cp:revision>4</cp:revision>
  <dc:subject/>
  <dc:title>MANUEL MATEO CALVO</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Panorámica</vt:lpwstr>
  </property>
  <property fmtid="{D5CDD505-2E9C-101B-9397-08002B2CF9AE}" pid="3" name="Slides">
    <vt:i4>3</vt:i4>
  </property>
</Properties>
</file>