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presProps.xml" ContentType="application/vnd.openxmlformats-officedocument.presentationml.presProps+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8AF222B5-72CD-4F31-89B5-1542918831BC}" type="slidenum">
              <a:t>&lt;#&gt;</a:t>
            </a:fld>
          </a:p>
        </p:txBody>
      </p:sp>
      <p:sp>
        <p:nvSpPr>
          <p:cNvPr id="4" name="PlaceHolder 3"/>
          <p:cNvSpPr>
            <a:spLocks noGrp="1"/>
          </p:cNvSpPr>
          <p:nvPr>
            <p:ph type="dt" idx="1"/>
          </p:nvPr>
        </p:nvSpPr>
        <p:spPr/>
        <p:txBody>
          <a:bodyPr/>
          <a:p>
            <a:r>
              <a:rPr lang="es-E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7"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8"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C4F00161-A8CF-4B99-B34D-7CEF17759ACE}"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9318E2EC-83D0-4EB6-96EF-97F308EE8C58}" type="slidenum">
              <a:t>&lt;#&gt;</a:t>
            </a:fld>
          </a:p>
        </p:txBody>
      </p:sp>
      <p:sp>
        <p:nvSpPr>
          <p:cNvPr id="9" name="PlaceHolder 8"/>
          <p:cNvSpPr>
            <a:spLocks noGrp="1"/>
          </p:cNvSpPr>
          <p:nvPr>
            <p:ph type="dt" idx="1"/>
          </p:nvPr>
        </p:nvSpPr>
        <p:spPr/>
        <p:txBody>
          <a:bodyPr/>
          <a:p>
            <a:r>
              <a:rPr lang="es-E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5"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6"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7"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8"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39"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0"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77A3AC87-9F00-4C02-9B29-01E80E468C25}" type="slidenum">
              <a:t>&lt;#&gt;</a:t>
            </a:fld>
          </a:p>
        </p:txBody>
      </p:sp>
      <p:sp>
        <p:nvSpPr>
          <p:cNvPr id="11" name="PlaceHolder 10"/>
          <p:cNvSpPr>
            <a:spLocks noGrp="1"/>
          </p:cNvSpPr>
          <p:nvPr>
            <p:ph type="dt" idx="1"/>
          </p:nvPr>
        </p:nvSpPr>
        <p:spPr/>
        <p:txBody>
          <a:bodyPr/>
          <a:p>
            <a:r>
              <a:rPr lang="es-E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A4C7FFF0-3914-45A1-BBA2-B8DD1C77A8B0}"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8"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0F02E4FB-B615-4836-BF7B-1DDDDF9CA4D7}" type="slidenum">
              <a:t>&lt;#&gt;</a:t>
            </a:fld>
          </a:p>
        </p:txBody>
      </p:sp>
      <p:sp>
        <p:nvSpPr>
          <p:cNvPr id="6" name="PlaceHolder 5"/>
          <p:cNvSpPr>
            <a:spLocks noGrp="1"/>
          </p:cNvSpPr>
          <p:nvPr>
            <p:ph type="dt" idx="1"/>
          </p:nvPr>
        </p:nvSpPr>
        <p:spPr/>
        <p:txBody>
          <a:bodyPr/>
          <a:p>
            <a:r>
              <a:rPr lang="es-E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1"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2CFA17E3-0868-44F4-AA79-E69A4C16C7C4}" type="slidenum">
              <a:t>&lt;#&gt;</a:t>
            </a:fld>
          </a:p>
        </p:txBody>
      </p:sp>
      <p:sp>
        <p:nvSpPr>
          <p:cNvPr id="7" name="PlaceHolder 6"/>
          <p:cNvSpPr>
            <a:spLocks noGrp="1"/>
          </p:cNvSpPr>
          <p:nvPr>
            <p:ph type="dt" idx="1"/>
          </p:nvPr>
        </p:nvSpPr>
        <p:spPr/>
        <p:txBody>
          <a:bodyPr/>
          <a:p>
            <a:r>
              <a:rPr lang="es-E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EBB64990-B614-4EBE-8C2B-0F9D2BA369A1}"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a:noFill/>
          <a:ln w="0">
            <a:noFill/>
          </a:ln>
        </p:spPr>
        <p:txBody>
          <a:bodyPr lIns="0" rIns="0" tIns="0" bIns="0" anchor="ctr">
            <a:noAutofit/>
          </a:bodyPr>
          <a:p>
            <a:pPr algn="ctr">
              <a:buNone/>
            </a:pPr>
            <a:endParaRPr b="0" lang="es-ES" sz="3200" spc="-1" strike="noStrike">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8CDB05F0-134E-47A6-9AEC-29A2075CDC54}" type="slidenum">
              <a:t>&lt;#&gt;</a:t>
            </a:fld>
          </a:p>
        </p:txBody>
      </p:sp>
      <p:sp>
        <p:nvSpPr>
          <p:cNvPr id="5" name="PlaceHolder 4"/>
          <p:cNvSpPr>
            <a:spLocks noGrp="1"/>
          </p:cNvSpPr>
          <p:nvPr>
            <p:ph type="dt" idx="1"/>
          </p:nvPr>
        </p:nvSpPr>
        <p:spPr/>
        <p:txBody>
          <a:bodyPr/>
          <a:p>
            <a:r>
              <a:rPr lang="es-E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1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961AFD3F-0E9E-412F-9167-C6066CA86A71}"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19"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0"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1"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D2FA8781-B9A6-48D1-8994-B0CD520F0DFA}" type="slidenum">
              <a:t>&lt;#&gt;</a:t>
            </a:fld>
          </a:p>
        </p:txBody>
      </p:sp>
      <p:sp>
        <p:nvSpPr>
          <p:cNvPr id="8" name="PlaceHolder 7"/>
          <p:cNvSpPr>
            <a:spLocks noGrp="1"/>
          </p:cNvSpPr>
          <p:nvPr>
            <p:ph type="dt" idx="1"/>
          </p:nvPr>
        </p:nvSpPr>
        <p:spPr/>
        <p:txBody>
          <a:bodyPr/>
          <a:p>
            <a:r>
              <a:rPr lang="es-E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a:noFill/>
          <a:ln w="0">
            <a:noFill/>
          </a:ln>
        </p:spPr>
        <p:txBody>
          <a:bodyPr lIns="0" rIns="0" tIns="0" bIns="0" anchor="ctr">
            <a:noAutofit/>
          </a:bodyPr>
          <a:p>
            <a:endParaRPr b="0" lang="es-ES" sz="1800" spc="-1" strike="noStrike">
              <a:solidFill>
                <a:srgbClr val="000000"/>
              </a:solidFill>
              <a:latin typeface="Calibri"/>
            </a:endParaRPr>
          </a:p>
        </p:txBody>
      </p:sp>
      <p:sp>
        <p:nvSpPr>
          <p:cNvPr id="2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2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a:lnSpc>
                <a:spcPct val="90000"/>
              </a:lnSpc>
              <a:spcBef>
                <a:spcPts val="1417"/>
              </a:spcBef>
              <a:buNone/>
            </a:pPr>
            <a:endParaRPr b="0" lang="es-ES" sz="2800" spc="-1" strike="noStrike">
              <a:solidFill>
                <a:srgbClr val="000000"/>
              </a:solidFill>
              <a:latin typeface="Calibri"/>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2B726C02-9B5C-4801-8DDE-85D09E19451C}" type="slidenum">
              <a:t>&lt;#&gt;</a:t>
            </a:fld>
          </a:p>
        </p:txBody>
      </p:sp>
      <p:sp>
        <p:nvSpPr>
          <p:cNvPr id="8" name="PlaceHolder 7"/>
          <p:cNvSpPr>
            <a:spLocks noGrp="1"/>
          </p:cNvSpPr>
          <p:nvPr>
            <p:ph type="dt" idx="1"/>
          </p:nvPr>
        </p:nvSpPr>
        <p:spPr/>
        <p:txBody>
          <a:bodyPr/>
          <a:p>
            <a:r>
              <a:rPr lang="es-E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anchor="b">
            <a:noAutofit/>
          </a:bodyPr>
          <a:p>
            <a:pPr algn="ctr">
              <a:lnSpc>
                <a:spcPct val="90000"/>
              </a:lnSpc>
              <a:buNone/>
            </a:pPr>
            <a:r>
              <a:rPr b="0" lang="es-ES" sz="6000" spc="-1" strike="noStrike">
                <a:solidFill>
                  <a:srgbClr val="000000"/>
                </a:solidFill>
                <a:latin typeface="Calibri Light"/>
              </a:rPr>
              <a:t>Haga clic para modificar el estilo de título del patrón</a:t>
            </a:r>
            <a:endParaRPr b="0" lang="es-ES" sz="6000" spc="-1" strike="noStrike">
              <a:solidFill>
                <a:srgbClr val="000000"/>
              </a:solidFill>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anchor="ctr">
            <a:noAutofit/>
          </a:bodyPr>
          <a:lstStyle>
            <a:lvl1pPr>
              <a:lnSpc>
                <a:spcPct val="100000"/>
              </a:lnSpc>
              <a:buNone/>
              <a:defRPr b="0" lang="es-ES" sz="1200" spc="-1" strike="noStrike">
                <a:solidFill>
                  <a:srgbClr val="8b8b8b"/>
                </a:solidFill>
                <a:latin typeface="Calibri"/>
              </a:defRPr>
            </a:lvl1pPr>
          </a:lstStyle>
          <a:p>
            <a:pPr>
              <a:lnSpc>
                <a:spcPct val="100000"/>
              </a:lnSpc>
              <a:buNone/>
            </a:pPr>
            <a:r>
              <a:rPr b="0" lang="es-ES" sz="1200" spc="-1" strike="noStrike">
                <a:solidFill>
                  <a:srgbClr val="8b8b8b"/>
                </a:solidFill>
                <a:latin typeface="Calibri"/>
              </a:rPr>
              <a:t>&lt;fecha/hora&gt;</a:t>
            </a:r>
            <a:endParaRPr b="0" lang="es-ES" sz="1200" spc="-1" strike="noStrike">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anchor="ctr">
            <a:noAutofit/>
          </a:bodyPr>
          <a:lstStyle>
            <a:lvl1pPr algn="ctr">
              <a:buNone/>
              <a:defRPr b="0" lang="es-ES" sz="1400" spc="-1" strike="noStrike">
                <a:latin typeface="Times New Roman"/>
              </a:defRPr>
            </a:lvl1pPr>
          </a:lstStyle>
          <a:p>
            <a:pPr algn="ctr">
              <a:buNone/>
            </a:pPr>
            <a:r>
              <a:rPr b="0" lang="es-ES" sz="1400" spc="-1" strike="noStrike">
                <a:latin typeface="Times New Roman"/>
              </a:rPr>
              <a:t>&lt;pie de página&gt;</a:t>
            </a:r>
            <a:endParaRPr b="0" lang="es-ES" sz="1400" spc="-1" strike="noStrike">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anchor="ctr">
            <a:noAutofit/>
          </a:bodyPr>
          <a:lstStyle>
            <a:lvl1pPr algn="r">
              <a:lnSpc>
                <a:spcPct val="100000"/>
              </a:lnSpc>
              <a:buNone/>
              <a:defRPr b="0" lang="es-ES" sz="1200" spc="-1" strike="noStrike">
                <a:solidFill>
                  <a:srgbClr val="8b8b8b"/>
                </a:solidFill>
                <a:latin typeface="Calibri"/>
              </a:defRPr>
            </a:lvl1pPr>
          </a:lstStyle>
          <a:p>
            <a:pPr algn="r">
              <a:lnSpc>
                <a:spcPct val="100000"/>
              </a:lnSpc>
              <a:buNone/>
            </a:pPr>
            <a:fld id="{40018700-88A7-4718-A513-6B612174A6F7}" type="slidenum">
              <a:rPr b="0" lang="es-ES" sz="1200" spc="-1" strike="noStrike">
                <a:solidFill>
                  <a:srgbClr val="8b8b8b"/>
                </a:solidFill>
                <a:latin typeface="Calibri"/>
              </a:rPr>
              <a:t>&lt;número&gt;</a:t>
            </a:fld>
            <a:endParaRPr b="0" lang="es-E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s-ES" sz="2800" spc="-1" strike="noStrike">
                <a:solidFill>
                  <a:srgbClr val="000000"/>
                </a:solidFill>
                <a:latin typeface="Calibri"/>
              </a:rPr>
              <a:t>Pulse para editar el formato de texto del esquema</a:t>
            </a:r>
            <a:endParaRPr b="0" lang="es-ES" sz="2800" spc="-1" strike="noStrike">
              <a:solidFill>
                <a:srgbClr val="000000"/>
              </a:solidFill>
              <a:latin typeface="Calibri"/>
            </a:endParaRPr>
          </a:p>
          <a:p>
            <a:pPr lvl="1" marL="864000" indent="-324000">
              <a:lnSpc>
                <a:spcPct val="90000"/>
              </a:lnSpc>
              <a:spcBef>
                <a:spcPts val="1134"/>
              </a:spcBef>
              <a:buClr>
                <a:srgbClr val="000000"/>
              </a:buClr>
              <a:buSzPct val="75000"/>
              <a:buFont typeface="Symbol" charset="2"/>
              <a:buChar char=""/>
            </a:pPr>
            <a:r>
              <a:rPr b="0" lang="es-ES" sz="2000" spc="-1" strike="noStrike">
                <a:solidFill>
                  <a:srgbClr val="000000"/>
                </a:solidFill>
                <a:latin typeface="Calibri"/>
              </a:rPr>
              <a:t>Segundo nivel del esquema</a:t>
            </a:r>
            <a:endParaRPr b="0" lang="es-ES" sz="2000" spc="-1" strike="noStrike">
              <a:solidFill>
                <a:srgbClr val="000000"/>
              </a:solidFill>
              <a:latin typeface="Calibri"/>
            </a:endParaRPr>
          </a:p>
          <a:p>
            <a:pPr lvl="2" marL="1296000" indent="-288000">
              <a:lnSpc>
                <a:spcPct val="90000"/>
              </a:lnSpc>
              <a:spcBef>
                <a:spcPts val="850"/>
              </a:spcBef>
              <a:buClr>
                <a:srgbClr val="000000"/>
              </a:buClr>
              <a:buSzPct val="45000"/>
              <a:buFont typeface="Wingdings" charset="2"/>
              <a:buChar char=""/>
            </a:pPr>
            <a:r>
              <a:rPr b="0" lang="es-ES" sz="1800" spc="-1" strike="noStrike">
                <a:solidFill>
                  <a:srgbClr val="000000"/>
                </a:solidFill>
                <a:latin typeface="Calibri"/>
              </a:rPr>
              <a:t>Tercer nivel del esquema</a:t>
            </a:r>
            <a:endParaRPr b="0" lang="es-ES" sz="1800" spc="-1" strike="noStrike">
              <a:solidFill>
                <a:srgbClr val="000000"/>
              </a:solidFill>
              <a:latin typeface="Calibri"/>
            </a:endParaRPr>
          </a:p>
          <a:p>
            <a:pPr lvl="3" marL="1728000" indent="-216000">
              <a:lnSpc>
                <a:spcPct val="90000"/>
              </a:lnSpc>
              <a:spcBef>
                <a:spcPts val="567"/>
              </a:spcBef>
              <a:buClr>
                <a:srgbClr val="000000"/>
              </a:buClr>
              <a:buSzPct val="75000"/>
              <a:buFont typeface="Symbol" charset="2"/>
              <a:buChar char=""/>
            </a:pPr>
            <a:r>
              <a:rPr b="0" lang="es-ES" sz="1800" spc="-1" strike="noStrike">
                <a:solidFill>
                  <a:srgbClr val="000000"/>
                </a:solidFill>
                <a:latin typeface="Calibri"/>
              </a:rPr>
              <a:t>Cuarto nivel del esquema</a:t>
            </a:r>
            <a:endParaRPr b="0" lang="es-ES" sz="1800" spc="-1" strike="noStrike">
              <a:solidFill>
                <a:srgbClr val="000000"/>
              </a:solidFill>
              <a:latin typeface="Calibri"/>
            </a:endParaRPr>
          </a:p>
          <a:p>
            <a:pPr lvl="4" marL="2160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Quinto nivel del esquema</a:t>
            </a:r>
            <a:endParaRPr b="0" lang="es-ES" sz="2000" spc="-1" strike="noStrike">
              <a:solidFill>
                <a:srgbClr val="000000"/>
              </a:solidFill>
              <a:latin typeface="Calibri"/>
            </a:endParaRPr>
          </a:p>
          <a:p>
            <a:pPr lvl="5" marL="2592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Sexto nivel del esquema</a:t>
            </a:r>
            <a:endParaRPr b="0" lang="es-ES" sz="2000" spc="-1" strike="noStrike">
              <a:solidFill>
                <a:srgbClr val="000000"/>
              </a:solidFill>
              <a:latin typeface="Calibri"/>
            </a:endParaRPr>
          </a:p>
          <a:p>
            <a:pPr lvl="6" marL="3024000" indent="-216000">
              <a:lnSpc>
                <a:spcPct val="90000"/>
              </a:lnSpc>
              <a:spcBef>
                <a:spcPts val="283"/>
              </a:spcBef>
              <a:buClr>
                <a:srgbClr val="000000"/>
              </a:buClr>
              <a:buSzPct val="45000"/>
              <a:buFont typeface="Wingdings" charset="2"/>
              <a:buChar char=""/>
            </a:pPr>
            <a:r>
              <a:rPr b="0" lang="es-ES" sz="2000" spc="-1" strike="noStrike">
                <a:solidFill>
                  <a:srgbClr val="000000"/>
                </a:solidFill>
                <a:latin typeface="Calibri"/>
              </a:rPr>
              <a:t>Séptimo nivel del esquema</a:t>
            </a:r>
            <a:endParaRPr b="0" lang="es-E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hyperlink" Target="https://www.religionenlibertad.com/blog/37341/peregrinacion-a-los-martires-9.html" TargetMode="External"/><Relationship Id="rId2" Type="http://schemas.openxmlformats.org/officeDocument/2006/relationships/hyperlink" Target="https://sangreredentora.wordpress.com/2019/07/27/martires-trinitarios-del-siglo-xx/" TargetMode="External"/><Relationship Id="rId3" Type="http://schemas.openxmlformats.org/officeDocument/2006/relationships/image" Target="../media/image3.jpeg"/><Relationship Id="rId4"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1523880" y="419040"/>
            <a:ext cx="9143640" cy="63576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ESTEBAN CIRIACO BARRENECHEA ARRAIGA</a:t>
            </a:r>
            <a:endParaRPr b="0" lang="es-ES" sz="3600" spc="-1" strike="noStrike">
              <a:solidFill>
                <a:srgbClr val="000000"/>
              </a:solidFill>
              <a:latin typeface="Calibri"/>
            </a:endParaRPr>
          </a:p>
        </p:txBody>
      </p:sp>
      <p:sp>
        <p:nvSpPr>
          <p:cNvPr id="42" name="PlaceHolder 2"/>
          <p:cNvSpPr>
            <a:spLocks noGrp="1"/>
          </p:cNvSpPr>
          <p:nvPr>
            <p:ph type="subTitle"/>
          </p:nvPr>
        </p:nvSpPr>
        <p:spPr>
          <a:xfrm>
            <a:off x="316440" y="1055160"/>
            <a:ext cx="10629720" cy="55389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Nombre Civil: </a:t>
            </a:r>
            <a:r>
              <a:rPr b="0" lang="es-ES" sz="1600" spc="-1" strike="noStrike">
                <a:solidFill>
                  <a:srgbClr val="000000"/>
                </a:solidFill>
                <a:latin typeface="Calibri"/>
              </a:rPr>
              <a:t>Esteban Ciríaco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Nacimiento: </a:t>
            </a:r>
            <a:r>
              <a:rPr b="0" lang="es-ES" sz="1600" spc="-1" strike="noStrike">
                <a:solidFill>
                  <a:srgbClr val="000000"/>
                </a:solidFill>
                <a:latin typeface="Calibri"/>
              </a:rPr>
              <a:t>26 de diciembre de 1890</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Nacimiento: </a:t>
            </a:r>
            <a:r>
              <a:rPr b="0" lang="es-ES" sz="1600" spc="-1" strike="noStrike">
                <a:solidFill>
                  <a:srgbClr val="000000"/>
                </a:solidFill>
                <a:latin typeface="Calibri"/>
              </a:rPr>
              <a:t>Elorio (Vizcaya)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Sexo: </a:t>
            </a:r>
            <a:r>
              <a:rPr b="0" lang="es-ES" sz="1600" spc="-1" strike="noStrike">
                <a:solidFill>
                  <a:srgbClr val="000000"/>
                </a:solidFill>
                <a:latin typeface="Calibri"/>
              </a:rPr>
              <a:t>Varón</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Fecha Asesinato: </a:t>
            </a:r>
            <a:r>
              <a:rPr b="0" lang="es-ES" sz="1600" spc="-1" strike="noStrike">
                <a:solidFill>
                  <a:srgbClr val="000000"/>
                </a:solidFill>
                <a:latin typeface="Calibri"/>
              </a:rPr>
              <a:t>26 de julio de 1936</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Lugar Asesinato: </a:t>
            </a:r>
            <a:r>
              <a:rPr b="0" lang="es-ES" sz="1600" spc="-1" strike="noStrike">
                <a:solidFill>
                  <a:srgbClr val="000000"/>
                </a:solidFill>
                <a:latin typeface="Calibri"/>
              </a:rPr>
              <a:t>Alcázar de San Juan (Ciudad Real)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Orden Religiosa: </a:t>
            </a:r>
            <a:r>
              <a:rPr b="0" lang="es-ES" sz="1600" spc="-1" strike="noStrike">
                <a:solidFill>
                  <a:srgbClr val="000000"/>
                </a:solidFill>
                <a:latin typeface="Calibri"/>
              </a:rPr>
              <a:t>Orden Trinitaria (O.SS.T)</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Nombre Religioso: </a:t>
            </a:r>
            <a:r>
              <a:rPr b="0" lang="es-ES" sz="1600" spc="-1" strike="noStrike">
                <a:solidFill>
                  <a:srgbClr val="000000"/>
                </a:solidFill>
                <a:latin typeface="Calibri"/>
              </a:rPr>
              <a:t>Fray Esteban de San José</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Datos Biográficos Resumidos: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Entró en la Orden Trinitaria cuando tenía 24 años; tomó el hábito –como hermano cooperador- en Algorta (1905) donde profesó . Hizo su profesión solemne en el Santuario de la Virgen Bien Aparecida (Santander) (1909). Prácticamente toda su vida religiosa la pasó desempeñando el oficio de cocinero. Fue de carácter humilde y laborioso: «Era un hombre muy sencillo». Tenía fama en toda la Orden de guisar muy bien; afirmaba que aunque «sus manos estaban ocupadas en los cacharros de la cocina, su corazón estaba ocupado en Dios». Era muy piadoso, y nunca se dispensó de sus oraciones. Muy servicial, tanto con los religiosos como con los chicos del colegio. Un antiguo alumno recordaba que cuando se enteraba de que un alumno del colegio estaba castigado, Fr. Esteban le llevaba a escondidas algo de comer. Todos los días daba de comer a varios pobres en la puerta del convento; siempre cocinaba más cantidad de la necesaria para la comunidad, pensando en ellos». Muchos le recuerdan, repartiendo la comida a medio día a los pobres que llegaban al convento; estaba la portería llena de ellos, y repartía la misma comida que había hecho para los frailes. Llenaba los cacharros que los pobres le daban con generosidad y humildad. </a:t>
            </a:r>
            <a:endParaRPr b="0" lang="es-ES" sz="1600" spc="-1" strike="noStrike">
              <a:latin typeface="Arial"/>
            </a:endParaRPr>
          </a:p>
        </p:txBody>
      </p:sp>
      <p:pic>
        <p:nvPicPr>
          <p:cNvPr id="43" name="Imagen 3" descr=""/>
          <p:cNvPicPr/>
          <p:nvPr/>
        </p:nvPicPr>
        <p:blipFill>
          <a:blip r:embed="rId1"/>
          <a:stretch/>
        </p:blipFill>
        <p:spPr>
          <a:xfrm>
            <a:off x="7421400" y="1440000"/>
            <a:ext cx="1398600" cy="2070720"/>
          </a:xfrm>
          <a:prstGeom prst="rect">
            <a:avLst/>
          </a:prstGeom>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1820160" y="366120"/>
            <a:ext cx="8944200" cy="679680"/>
          </a:xfrm>
          <a:prstGeom prst="rect">
            <a:avLst/>
          </a:prstGeom>
          <a:noFill/>
          <a:ln w="0">
            <a:noFill/>
          </a:ln>
        </p:spPr>
        <p:txBody>
          <a:bodyPr anchor="b">
            <a:normAutofit/>
          </a:bodyPr>
          <a:p>
            <a:pPr algn="ctr">
              <a:lnSpc>
                <a:spcPct val="90000"/>
              </a:lnSpc>
              <a:buNone/>
            </a:pPr>
            <a:r>
              <a:rPr b="0" lang="es-ES" sz="3600" spc="-1" strike="noStrike">
                <a:solidFill>
                  <a:srgbClr val="000000"/>
                </a:solidFill>
                <a:latin typeface="Calibri Light"/>
              </a:rPr>
              <a:t>ESTEBAN CIRIACO BARRENECHEA ARRAIGA</a:t>
            </a:r>
            <a:endParaRPr b="0" lang="es-ES" sz="3600" spc="-1" strike="noStrike">
              <a:solidFill>
                <a:srgbClr val="000000"/>
              </a:solidFill>
              <a:latin typeface="Calibri"/>
            </a:endParaRPr>
          </a:p>
        </p:txBody>
      </p:sp>
      <p:sp>
        <p:nvSpPr>
          <p:cNvPr id="45" name="PlaceHolder 2"/>
          <p:cNvSpPr>
            <a:spLocks noGrp="1"/>
          </p:cNvSpPr>
          <p:nvPr>
            <p:ph type="subTitle"/>
          </p:nvPr>
        </p:nvSpPr>
        <p:spPr>
          <a:xfrm>
            <a:off x="334080" y="1178280"/>
            <a:ext cx="10752480" cy="5380560"/>
          </a:xfrm>
          <a:prstGeom prst="rect">
            <a:avLst/>
          </a:prstGeom>
          <a:noFill/>
          <a:ln w="0">
            <a:noFill/>
          </a:ln>
        </p:spPr>
        <p:txBody>
          <a:bodyPr anchor="t">
            <a:normAutofit/>
          </a:bodyPr>
          <a:p>
            <a:pPr algn="just">
              <a:lnSpc>
                <a:spcPct val="90000"/>
              </a:lnSpc>
              <a:spcBef>
                <a:spcPts val="1001"/>
              </a:spcBef>
              <a:buNone/>
              <a:tabLst>
                <a:tab algn="l" pos="0"/>
              </a:tabLst>
            </a:pPr>
            <a:r>
              <a:rPr b="1" lang="es-ES" sz="1600" spc="-1" strike="noStrike">
                <a:solidFill>
                  <a:srgbClr val="000000"/>
                </a:solidFill>
                <a:latin typeface="Calibri"/>
              </a:rPr>
              <a:t>Datos Biográficos Extendidos:</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Martirio – Asesinato: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 Fr. Esteban le ofrecieron varias veces, a cambio de su libertad y vida, trabajar como cocinero para los milicianos y también de inscribirse como miembro de algún centro marxista, cosa a la que él se negó rotundamente. El día 31 de agosto por la noche se llevaron a fray Esteban: «Al entrar en el coche le decían que renegara y no le pasaría nada y les dijo que no, que quería ser como sus hermanos». Sus compañeros en la prisión afirman que sometido a interrogatorios y a malos tratos.En esos días, según testimoniaron después varias personas que lo vieron, la barba negra de fray Esteban se volvió completamente blanca. A las dos de la madrugada del 12 de septiembre – según recordaba un compañero de prisión- le sacaron de la cárcel para quitarle la vida.</a:t>
            </a:r>
            <a:endParaRPr b="0" lang="es-ES" sz="1600" spc="-1" strike="noStrike">
              <a:latin typeface="Arial"/>
            </a:endParaRPr>
          </a:p>
        </p:txBody>
      </p:sp>
      <p:pic>
        <p:nvPicPr>
          <p:cNvPr id="46" name="Imagen 5" descr=""/>
          <p:cNvPicPr/>
          <p:nvPr/>
        </p:nvPicPr>
        <p:blipFill>
          <a:blip r:embed="rId1"/>
          <a:stretch/>
        </p:blipFill>
        <p:spPr>
          <a:xfrm>
            <a:off x="8088480" y="3443760"/>
            <a:ext cx="1260000" cy="176472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1811160" y="419040"/>
            <a:ext cx="8944200" cy="574200"/>
          </a:xfrm>
          <a:prstGeom prst="rect">
            <a:avLst/>
          </a:prstGeom>
          <a:noFill/>
          <a:ln w="0">
            <a:noFill/>
          </a:ln>
        </p:spPr>
        <p:txBody>
          <a:bodyPr anchor="b">
            <a:normAutofit fontScale="98000"/>
          </a:bodyPr>
          <a:p>
            <a:pPr algn="ctr">
              <a:lnSpc>
                <a:spcPct val="90000"/>
              </a:lnSpc>
              <a:buNone/>
            </a:pPr>
            <a:r>
              <a:rPr b="0" lang="es-ES" sz="3600" spc="-1" strike="noStrike">
                <a:solidFill>
                  <a:srgbClr val="000000"/>
                </a:solidFill>
                <a:latin typeface="Calibri Light"/>
              </a:rPr>
              <a:t>ESTEBAN CIRIACO BARRENECHEA ARRAIGA</a:t>
            </a:r>
            <a:endParaRPr b="0" lang="es-ES" sz="3600" spc="-1" strike="noStrike">
              <a:solidFill>
                <a:srgbClr val="000000"/>
              </a:solidFill>
              <a:latin typeface="Calibri"/>
            </a:endParaRPr>
          </a:p>
        </p:txBody>
      </p:sp>
      <p:sp>
        <p:nvSpPr>
          <p:cNvPr id="48" name="PlaceHolder 2"/>
          <p:cNvSpPr>
            <a:spLocks noGrp="1"/>
          </p:cNvSpPr>
          <p:nvPr>
            <p:ph type="subTitle"/>
          </p:nvPr>
        </p:nvSpPr>
        <p:spPr>
          <a:xfrm>
            <a:off x="281880" y="1099080"/>
            <a:ext cx="10518120" cy="5406840"/>
          </a:xfrm>
          <a:prstGeom prst="rect">
            <a:avLst/>
          </a:prstGeom>
          <a:noFill/>
          <a:ln w="0">
            <a:noFill/>
          </a:ln>
        </p:spPr>
        <p:txBody>
          <a:bodyPr anchor="t">
            <a:noAutofit/>
          </a:bodyPr>
          <a:p>
            <a:pPr algn="just">
              <a:lnSpc>
                <a:spcPct val="90000"/>
              </a:lnSpc>
              <a:spcBef>
                <a:spcPts val="1001"/>
              </a:spcBef>
              <a:buNone/>
              <a:tabLst>
                <a:tab algn="l" pos="0"/>
              </a:tabLst>
            </a:pPr>
            <a:r>
              <a:rPr b="1" lang="es-ES" sz="1600" spc="-1" strike="noStrike">
                <a:solidFill>
                  <a:srgbClr val="000000"/>
                </a:solidFill>
                <a:latin typeface="Calibri"/>
              </a:rPr>
              <a:t>¿En qué lugar reposan sus restos mortales?</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En la Capilla de los Mártires de la Iglesia de la Santísima Trinidad de Alcázar de San Juan (Ciudad Real)</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Beatificado?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El 13 de octubre de 2013, en Tarragona</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¿En qué fecha fue Canonizado?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Aún no está canonizado</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Fiesta Canónica:</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26 de julio</a:t>
            </a:r>
            <a:endParaRPr b="0" lang="es-ES" sz="1600" spc="-1" strike="noStrike">
              <a:latin typeface="Arial"/>
            </a:endParaRPr>
          </a:p>
          <a:p>
            <a:pPr algn="just">
              <a:lnSpc>
                <a:spcPct val="90000"/>
              </a:lnSpc>
              <a:spcBef>
                <a:spcPts val="1001"/>
              </a:spcBef>
              <a:buNone/>
              <a:tabLst>
                <a:tab algn="l" pos="0"/>
              </a:tabLst>
            </a:pPr>
            <a:r>
              <a:rPr b="0" lang="es-ES" sz="1600" spc="-1" strike="noStrike">
                <a:solidFill>
                  <a:srgbClr val="000000"/>
                </a:solidFill>
                <a:latin typeface="Calibri"/>
              </a:rPr>
              <a:t>06 de noviembre, Festividad de los Beatos Mártires durante la Persecución Religiosa en el siglo XX</a:t>
            </a:r>
            <a:endParaRPr b="0" lang="es-ES" sz="1600" spc="-1" strike="noStrike">
              <a:latin typeface="Arial"/>
            </a:endParaRPr>
          </a:p>
          <a:p>
            <a:pPr algn="just">
              <a:lnSpc>
                <a:spcPct val="90000"/>
              </a:lnSpc>
              <a:spcBef>
                <a:spcPts val="1001"/>
              </a:spcBef>
              <a:buNone/>
              <a:tabLst>
                <a:tab algn="l" pos="0"/>
              </a:tabLst>
            </a:pPr>
            <a:r>
              <a:rPr b="1" lang="es-ES" sz="1600" spc="-1" strike="noStrike">
                <a:solidFill>
                  <a:srgbClr val="000000"/>
                </a:solidFill>
                <a:latin typeface="Calibri"/>
              </a:rPr>
              <a:t>Fuente:</a:t>
            </a:r>
            <a:endParaRPr b="0" lang="es-ES" sz="1600" spc="-1" strike="noStrike">
              <a:latin typeface="Arial"/>
            </a:endParaRPr>
          </a:p>
          <a:p>
            <a:pPr algn="just">
              <a:lnSpc>
                <a:spcPct val="90000"/>
              </a:lnSpc>
              <a:spcBef>
                <a:spcPts val="1001"/>
              </a:spcBef>
              <a:buNone/>
              <a:tabLst>
                <a:tab algn="l" pos="0"/>
              </a:tabLst>
            </a:pPr>
            <a:r>
              <a:rPr b="1" lang="es-ES" sz="1600" spc="-1" strike="noStrike" u="sng">
                <a:solidFill>
                  <a:srgbClr val="0563c1"/>
                </a:solidFill>
                <a:uFillTx/>
                <a:latin typeface="Calibri"/>
                <a:hlinkClick r:id="rId1"/>
              </a:rPr>
              <a:t>https://www.religionenlibertad.com/blog/37341/peregrinacion-a-los-martires-9.html</a:t>
            </a:r>
            <a:endParaRPr b="0" lang="es-ES" sz="1600" spc="-1" strike="noStrike">
              <a:latin typeface="Arial"/>
            </a:endParaRPr>
          </a:p>
          <a:p>
            <a:pPr algn="just">
              <a:lnSpc>
                <a:spcPct val="90000"/>
              </a:lnSpc>
              <a:spcBef>
                <a:spcPts val="1001"/>
              </a:spcBef>
              <a:buNone/>
              <a:tabLst>
                <a:tab algn="l" pos="0"/>
              </a:tabLst>
            </a:pPr>
            <a:r>
              <a:rPr b="1" lang="es-ES" sz="1600" spc="-1" strike="noStrike" u="sng">
                <a:solidFill>
                  <a:srgbClr val="0563c1"/>
                </a:solidFill>
                <a:uFillTx/>
                <a:latin typeface="Calibri"/>
                <a:hlinkClick r:id="rId2"/>
              </a:rPr>
              <a:t>https://sangreredentora.wordpress.com/2019/07/27/martires-trinitarios-del-siglo-xx/</a:t>
            </a:r>
            <a:endParaRPr b="0" lang="es-ES" sz="1600" spc="-1" strike="noStrike">
              <a:latin typeface="Arial"/>
            </a:endParaRPr>
          </a:p>
          <a:p>
            <a:pPr algn="just">
              <a:lnSpc>
                <a:spcPct val="90000"/>
              </a:lnSpc>
              <a:spcBef>
                <a:spcPts val="1001"/>
              </a:spcBef>
              <a:buNone/>
              <a:tabLst>
                <a:tab algn="l" pos="0"/>
              </a:tabLst>
            </a:pPr>
            <a:endParaRPr b="0" lang="es-ES" sz="1600" spc="-1" strike="noStrike">
              <a:latin typeface="Arial"/>
            </a:endParaRPr>
          </a:p>
          <a:p>
            <a:pPr algn="ctr">
              <a:lnSpc>
                <a:spcPct val="90000"/>
              </a:lnSpc>
              <a:spcBef>
                <a:spcPts val="1001"/>
              </a:spcBef>
              <a:buNone/>
              <a:tabLst>
                <a:tab algn="l" pos="0"/>
              </a:tabLst>
            </a:pPr>
            <a:endParaRPr b="0" lang="es-ES" sz="2400" spc="-1" strike="noStrike">
              <a:latin typeface="Arial"/>
            </a:endParaRPr>
          </a:p>
        </p:txBody>
      </p:sp>
      <p:pic>
        <p:nvPicPr>
          <p:cNvPr id="49" name="Imagen 5" descr=""/>
          <p:cNvPicPr/>
          <p:nvPr/>
        </p:nvPicPr>
        <p:blipFill>
          <a:blip r:embed="rId3"/>
          <a:stretch/>
        </p:blipFill>
        <p:spPr>
          <a:xfrm>
            <a:off x="8280000" y="1639080"/>
            <a:ext cx="1440000" cy="21409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22</TotalTime>
  <Application>LibreOffice/7.3.2.2$Windows_X86_64 LibreOffice_project/49f2b1bff42cfccbd8f788c8dc32c1c309559be0</Application>
  <AppVersion>15.0000</AppVersion>
  <Words>558</Words>
  <Paragraphs>28</Paragraphs>
  <Company>HP</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2024-03-18T16:46:55Z</dcterms:created>
  <dc:creator>Usuario</dc:creator>
  <dc:description/>
  <dc:language>es-ES</dc:language>
  <cp:lastModifiedBy/>
  <dcterms:modified xsi:type="dcterms:W3CDTF">2024-09-27T19:22:25Z</dcterms:modified>
  <cp:revision>4</cp:revision>
  <dc:subject/>
  <dc:title>ESTEBAN CIRIACO BARRENECHEA ARRAIGA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Panorámica</vt:lpwstr>
  </property>
  <property fmtid="{D5CDD505-2E9C-101B-9397-08002B2CF9AE}" pid="3" name="Slides">
    <vt:i4>3</vt:i4>
  </property>
</Properties>
</file>