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slide4.xml" ContentType="application/vnd.openxmlformats-officedocument.presentationml.slide+xml"/>
  <Override PartName="/ppt/presProps.xml" ContentType="application/vnd.openxmlformats-officedocument.presentationml.presProps+xml"/>
  <Override PartName="/ppt/media/image1.png" ContentType="image/png"/>
  <Override PartName="/ppt/media/image2.png" ContentType="image/png"/>
  <Override PartName="/ppt/media/image4.jpeg" ContentType="image/jpeg"/>
  <Override PartName="/ppt/media/image3.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FDAE351F-ABE8-4B83-82A8-C65532DEAC34}"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89C208F7-3336-455B-8154-A54549ADF718}"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89B70B78-C91C-4C13-942F-643535BBF8A8}"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C11C217A-3531-43D3-AF24-C061249BD20C}"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29B0DD97-D67B-4E13-95B8-D137B22D429B}"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B9F3969C-C935-4F1F-855D-42B9367EC142}"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9804FAEC-B35F-44E1-BB30-35375C5EC4E9}"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2F7DF618-0FB3-4A6E-AA37-07E70A113097}"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656A95B3-1B10-4242-80FF-2F54B4EB75D8}"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FF660B90-C16A-4F49-9589-0CCCB61B1114}"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4FADA5A8-4EA4-4F77-9907-D2571EACD11C}"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81072D97-18F6-4C3B-A18C-9D4A00D8EB2A}"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 </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 </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64CED552-D2E3-4204-9283-97200478DA8D}" type="slidenum">
              <a:rPr b="0" lang="es-ES" sz="1200" spc="-1" strike="noStrike">
                <a:solidFill>
                  <a:srgbClr val="8b8b8b"/>
                </a:solidFill>
                <a:latin typeface="Calibri"/>
              </a:rPr>
              <a:t>4</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hyperlink" Target="https://www.bisbattortosa.org/germans-de-les-escoles-cristianes-f-s-c/#toggle-id-10" TargetMode="External"/><Relationship Id="rId2" Type="http://schemas.openxmlformats.org/officeDocument/2006/relationships/image" Target="../media/image4.jpeg"/><Relationship Id="rId3"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523880" y="401400"/>
            <a:ext cx="9143640" cy="60948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ILDELFONSO ALBERTO FLOS</a:t>
            </a:r>
            <a:endParaRPr b="0" lang="es-ES" sz="3600" spc="-1" strike="noStrike">
              <a:solidFill>
                <a:srgbClr val="000000"/>
              </a:solidFill>
              <a:latin typeface="Calibri"/>
            </a:endParaRPr>
          </a:p>
        </p:txBody>
      </p:sp>
      <p:sp>
        <p:nvSpPr>
          <p:cNvPr id="42" name="PlaceHolder 2"/>
          <p:cNvSpPr>
            <a:spLocks noGrp="1"/>
          </p:cNvSpPr>
          <p:nvPr>
            <p:ph type="subTitle"/>
          </p:nvPr>
        </p:nvSpPr>
        <p:spPr>
          <a:xfrm>
            <a:off x="343080" y="1081440"/>
            <a:ext cx="10445040" cy="534528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Nombre Civil: </a:t>
            </a:r>
            <a:r>
              <a:rPr b="0" lang="es-ES" sz="1600" spc="-1" strike="noStrike">
                <a:solidFill>
                  <a:srgbClr val="000000"/>
                </a:solidFill>
                <a:latin typeface="Calibri"/>
              </a:rPr>
              <a:t>Ildelfonso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Nacimiento: </a:t>
            </a:r>
            <a:r>
              <a:rPr b="0" lang="es-ES" sz="1600" spc="-1" strike="noStrike">
                <a:solidFill>
                  <a:srgbClr val="000000"/>
                </a:solidFill>
                <a:latin typeface="Calibri"/>
              </a:rPr>
              <a:t>26 de febrero de 1880</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Nacimiento: </a:t>
            </a:r>
            <a:r>
              <a:rPr b="0" lang="es-ES" sz="1600" spc="-1" strike="noStrike">
                <a:solidFill>
                  <a:srgbClr val="000000"/>
                </a:solidFill>
                <a:latin typeface="Calibri"/>
              </a:rPr>
              <a:t>Bernicarló (Castellón de la Plana)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Sexo: </a:t>
            </a:r>
            <a:r>
              <a:rPr b="0" lang="es-ES" sz="1600" spc="-1" strike="noStrike">
                <a:solidFill>
                  <a:srgbClr val="000000"/>
                </a:solidFill>
                <a:latin typeface="Calibri"/>
              </a:rPr>
              <a:t>Varón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Asesinato: </a:t>
            </a:r>
            <a:r>
              <a:rPr b="0" lang="es-ES" sz="1600" spc="-1" strike="noStrike">
                <a:solidFill>
                  <a:srgbClr val="000000"/>
                </a:solidFill>
                <a:latin typeface="Calibri"/>
              </a:rPr>
              <a:t>15 de Agosto de 1936</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 </a:t>
            </a:r>
            <a:r>
              <a:rPr b="1" lang="es-ES" sz="1600" spc="-1" strike="noStrike">
                <a:solidFill>
                  <a:srgbClr val="000000"/>
                </a:solidFill>
                <a:latin typeface="Calibri"/>
              </a:rPr>
              <a:t>Lugar Asesinato: </a:t>
            </a:r>
            <a:r>
              <a:rPr b="0" lang="es-ES" sz="1600" spc="-1" strike="noStrike">
                <a:solidFill>
                  <a:srgbClr val="000000"/>
                </a:solidFill>
                <a:latin typeface="Calibri"/>
              </a:rPr>
              <a:t>Benicarló (Castellón de la Plana)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Orden Religiosa: </a:t>
            </a:r>
            <a:r>
              <a:rPr b="0" lang="es-ES" sz="1600" spc="-1" strike="noStrike">
                <a:solidFill>
                  <a:srgbClr val="000000"/>
                </a:solidFill>
                <a:latin typeface="Calibri"/>
              </a:rPr>
              <a:t>Hermano de las Escuelas Cristianas de La Salle (F:S:C.)</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Nombre Religioso: </a:t>
            </a:r>
            <a:r>
              <a:rPr b="0" lang="es-ES" sz="1600" spc="-1" strike="noStrike">
                <a:solidFill>
                  <a:srgbClr val="000000"/>
                </a:solidFill>
                <a:latin typeface="Calibri"/>
              </a:rPr>
              <a:t>Hermano Luis Alberto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Resumidos: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Ingresó en el Noviciado Menor de Bujedo el 12 de febrero de 1895</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Noviciado Mayor de la misma población el 27 de febrero de 1896.</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 </a:t>
            </a:r>
            <a:r>
              <a:rPr b="0" lang="es-ES" sz="1600" spc="-1" strike="noStrike">
                <a:solidFill>
                  <a:srgbClr val="000000"/>
                </a:solidFill>
                <a:latin typeface="Calibri"/>
              </a:rPr>
              <a:t>Tomó el hábito religioso el 12 de abril de 1896</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Escolasticado de Bujedo el 19 de abril de 1897</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Hizo los votos perpetuos en Barcelona el 31 de julio de 1908.</a:t>
            </a:r>
            <a:endParaRPr b="0" lang="es-ES" sz="1600" spc="-1" strike="noStrike">
              <a:latin typeface="Arial"/>
            </a:endParaRPr>
          </a:p>
        </p:txBody>
      </p:sp>
      <p:pic>
        <p:nvPicPr>
          <p:cNvPr id="43" name="Imagen 3" descr=""/>
          <p:cNvPicPr/>
          <p:nvPr/>
        </p:nvPicPr>
        <p:blipFill>
          <a:blip r:embed="rId1"/>
          <a:stretch/>
        </p:blipFill>
        <p:spPr>
          <a:xfrm>
            <a:off x="9000000" y="2222640"/>
            <a:ext cx="1100160" cy="137736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617840" y="392760"/>
            <a:ext cx="9049680" cy="66204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ILDELFONSO ALBERTO FLOS</a:t>
            </a:r>
            <a:endParaRPr b="0" lang="es-ES" sz="3600" spc="-1" strike="noStrike">
              <a:solidFill>
                <a:srgbClr val="000000"/>
              </a:solidFill>
              <a:latin typeface="Calibri"/>
            </a:endParaRPr>
          </a:p>
        </p:txBody>
      </p:sp>
      <p:sp>
        <p:nvSpPr>
          <p:cNvPr id="45" name="PlaceHolder 2"/>
          <p:cNvSpPr>
            <a:spLocks noGrp="1"/>
          </p:cNvSpPr>
          <p:nvPr>
            <p:ph type="subTitle"/>
          </p:nvPr>
        </p:nvSpPr>
        <p:spPr>
          <a:xfrm>
            <a:off x="254880" y="1169280"/>
            <a:ext cx="10682280" cy="5292720"/>
          </a:xfrm>
          <a:prstGeom prst="rect">
            <a:avLst/>
          </a:prstGeom>
          <a:noFill/>
          <a:ln w="0">
            <a:noFill/>
          </a:ln>
        </p:spPr>
        <p:txBody>
          <a:bodyPr anchor="t">
            <a:normAutofit/>
          </a:bodyPr>
          <a:p>
            <a:pPr algn="just">
              <a:lnSpc>
                <a:spcPct val="90000"/>
              </a:lnSpc>
              <a:spcBef>
                <a:spcPts val="1001"/>
              </a:spcBef>
              <a:buNone/>
              <a:tabLst>
                <a:tab algn="l" pos="0"/>
              </a:tabLst>
            </a:pPr>
            <a:r>
              <a:rPr b="0" lang="es-ES" sz="1600" spc="-1" strike="noStrike">
                <a:solidFill>
                  <a:srgbClr val="000000"/>
                </a:solidFill>
                <a:latin typeface="Calibri"/>
              </a:rPr>
              <a:t>Ejerció su apostolado en Barcelona (Barceloneta Sur, 1897</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San José, 1898</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Barceloneta, 1928</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Las Corts, 1933)</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Teruel (1907 y 1920)</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Tarragona (1910)</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Santa Madrona (1921)</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Santa Coloma de Farners (1926)</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Sant Feliu (1927)</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Alcora (1935)</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6" name="Imagen 6" descr=""/>
          <p:cNvPicPr/>
          <p:nvPr/>
        </p:nvPicPr>
        <p:blipFill>
          <a:blip r:embed="rId1"/>
          <a:stretch/>
        </p:blipFill>
        <p:spPr>
          <a:xfrm>
            <a:off x="6999840" y="2520000"/>
            <a:ext cx="1150200" cy="144000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626480" y="471600"/>
            <a:ext cx="9217080" cy="65340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ILDELFONSO ALBERTO FLOS</a:t>
            </a:r>
            <a:endParaRPr b="0" lang="es-ES" sz="3600" spc="-1" strike="noStrike">
              <a:solidFill>
                <a:srgbClr val="000000"/>
              </a:solidFill>
              <a:latin typeface="Calibri"/>
            </a:endParaRPr>
          </a:p>
        </p:txBody>
      </p:sp>
      <p:sp>
        <p:nvSpPr>
          <p:cNvPr id="48" name="PlaceHolder 2"/>
          <p:cNvSpPr>
            <a:spLocks noGrp="1"/>
          </p:cNvSpPr>
          <p:nvPr>
            <p:ph type="subTitle"/>
          </p:nvPr>
        </p:nvSpPr>
        <p:spPr>
          <a:xfrm>
            <a:off x="334080" y="1125360"/>
            <a:ext cx="10726200" cy="540684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Datos Biográficos Extendidos: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Martirio – Asesinato:</a:t>
            </a:r>
            <a:endParaRPr b="0" lang="es-ES" sz="16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Martirio: ‹‹Los Hermanos Exuperio y Luís Alberto eran hermanos carnales. Luis Alberto llegó a Benicarló el día 21 o 22 de julio de 1936, a casa de su hermano Gregorio Alberto (en la calle Alcalá, 100). A primeros de agosto llegó el Hermano Exuperio, huyendo del infierno de Barcelona, que ardía en llamas. Ambos trabajaban en faenas agrícolas. El día 14 de agosto, un coche se paró frente a la casa de los Gregorio, y de él descendieron tres individuos armados. Fusil en mano, penetraron en la casa y preguntaron por la dueña, la señora María Forés, que es quien hizo luego de testimonio.</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-¿Dónde están los frailes que tienes escondidos? –le dijeron. Ella, sin contestar, llamó a su marido. Los milicianos repiten la pregunta. Salen los Hermanos, y dicen: Nosotros somos. Les hicieron subir al coche y los condujeron al Colegio de la Consolación, convertido en cárcel. En la madrugada del 14 al 15 de agosto se los llevaron en un coche por la calle de Alcalá, cerca de la torre Fibla. Viéndose cercanos a morir, se abrazaron y juntos cayeron heridos de muerte por las mismas balas. Según el testimonio de un vecino, el Hermano Exuperio murió gritando: “Viva Cristo Rey! Y el Hermano Luis Alberto, exclamó: “Nos matáis para que se acabe la religión, pero Cristo triunfará”››.</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Su cuerpo reposa en la Cripta Casal de Sant Martí Sesgueioles. Tenía 56 años.</a:t>
            </a:r>
            <a:endParaRPr b="0" lang="es-ES" sz="17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9" name="Imagen 5" descr=""/>
          <p:cNvPicPr/>
          <p:nvPr/>
        </p:nvPicPr>
        <p:blipFill>
          <a:blip r:embed="rId1"/>
          <a:stretch/>
        </p:blipFill>
        <p:spPr>
          <a:xfrm>
            <a:off x="11174760" y="2844000"/>
            <a:ext cx="920160" cy="115200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1318680" y="533160"/>
            <a:ext cx="8874000" cy="80280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ILDELFONSO ALBERTO FLOS</a:t>
            </a:r>
            <a:endParaRPr b="0" lang="es-ES" sz="3600" spc="-1" strike="noStrike">
              <a:solidFill>
                <a:srgbClr val="000000"/>
              </a:solidFill>
              <a:latin typeface="Calibri"/>
            </a:endParaRPr>
          </a:p>
        </p:txBody>
      </p:sp>
      <p:sp>
        <p:nvSpPr>
          <p:cNvPr id="51" name="PlaceHolder 2"/>
          <p:cNvSpPr>
            <a:spLocks noGrp="1"/>
          </p:cNvSpPr>
          <p:nvPr>
            <p:ph type="subTitle"/>
          </p:nvPr>
        </p:nvSpPr>
        <p:spPr>
          <a:xfrm>
            <a:off x="193320" y="1336320"/>
            <a:ext cx="10532880" cy="5125680"/>
          </a:xfrm>
          <a:prstGeom prst="rect">
            <a:avLst/>
          </a:prstGeom>
          <a:noFill/>
          <a:ln w="0">
            <a:noFill/>
          </a:ln>
        </p:spPr>
        <p:txBody>
          <a:bodyPr anchor="t">
            <a:normAutofit/>
          </a:bodyPr>
          <a:p>
            <a:pPr algn="just">
              <a:lnSpc>
                <a:spcPct val="90000"/>
              </a:lnSpc>
              <a:spcBef>
                <a:spcPts val="1001"/>
              </a:spcBef>
              <a:buNone/>
              <a:tabLst>
                <a:tab algn="l" pos="0"/>
              </a:tabLst>
            </a:pPr>
            <a:r>
              <a:rPr b="1" lang="es-ES" sz="1700" spc="-1" strike="noStrike">
                <a:solidFill>
                  <a:srgbClr val="000000"/>
                </a:solidFill>
                <a:latin typeface="Calibri"/>
              </a:rPr>
              <a:t>¿En qué lugar reposan sus restos mortales?</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Cripta Casal de Sant Martí Sesgueioles. </a:t>
            </a:r>
            <a:endParaRPr b="0" lang="es-ES" sz="1700" spc="-1" strike="noStrike">
              <a:latin typeface="Arial"/>
            </a:endParaRPr>
          </a:p>
          <a:p>
            <a:pPr algn="just">
              <a:lnSpc>
                <a:spcPct val="90000"/>
              </a:lnSpc>
              <a:spcBef>
                <a:spcPts val="1001"/>
              </a:spcBef>
              <a:buNone/>
              <a:tabLst>
                <a:tab algn="l" pos="0"/>
              </a:tabLst>
            </a:pPr>
            <a:r>
              <a:rPr b="1" lang="es-ES" sz="1700" spc="-1" strike="noStrike">
                <a:solidFill>
                  <a:srgbClr val="000000"/>
                </a:solidFill>
                <a:latin typeface="Calibri"/>
              </a:rPr>
              <a:t>¿En qué fecha fue Beatificado?</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El 13 de octubre de 2013, en Tarragona</a:t>
            </a:r>
            <a:endParaRPr b="0" lang="es-ES" sz="1700" spc="-1" strike="noStrike">
              <a:latin typeface="Arial"/>
            </a:endParaRPr>
          </a:p>
          <a:p>
            <a:pPr algn="just">
              <a:lnSpc>
                <a:spcPct val="90000"/>
              </a:lnSpc>
              <a:spcBef>
                <a:spcPts val="1001"/>
              </a:spcBef>
              <a:buNone/>
              <a:tabLst>
                <a:tab algn="l" pos="0"/>
              </a:tabLst>
            </a:pPr>
            <a:r>
              <a:rPr b="1" lang="es-ES" sz="1700" spc="-1" strike="noStrike">
                <a:solidFill>
                  <a:srgbClr val="000000"/>
                </a:solidFill>
                <a:latin typeface="Calibri"/>
              </a:rPr>
              <a:t>¿En qué fecha fue Canonizado?</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Aún no está canonizado</a:t>
            </a:r>
            <a:endParaRPr b="0" lang="es-ES" sz="1700" spc="-1" strike="noStrike">
              <a:latin typeface="Arial"/>
            </a:endParaRPr>
          </a:p>
          <a:p>
            <a:pPr algn="just">
              <a:lnSpc>
                <a:spcPct val="90000"/>
              </a:lnSpc>
              <a:spcBef>
                <a:spcPts val="1001"/>
              </a:spcBef>
              <a:buNone/>
              <a:tabLst>
                <a:tab algn="l" pos="0"/>
              </a:tabLst>
            </a:pPr>
            <a:r>
              <a:rPr b="1" lang="es-ES" sz="1700" spc="-1" strike="noStrike">
                <a:solidFill>
                  <a:srgbClr val="000000"/>
                </a:solidFill>
                <a:latin typeface="Calibri"/>
              </a:rPr>
              <a:t>Fiesta Canónica:</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15 de agosto</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06 de noviembre, Festividad de los Mártires durante la Persecución Religiosa siglo XX</a:t>
            </a:r>
            <a:endParaRPr b="0" lang="es-ES" sz="1700" spc="-1" strike="noStrike">
              <a:latin typeface="Arial"/>
            </a:endParaRPr>
          </a:p>
          <a:p>
            <a:pPr algn="just">
              <a:lnSpc>
                <a:spcPct val="90000"/>
              </a:lnSpc>
              <a:spcBef>
                <a:spcPts val="1001"/>
              </a:spcBef>
              <a:buNone/>
              <a:tabLst>
                <a:tab algn="l" pos="0"/>
              </a:tabLst>
            </a:pPr>
            <a:r>
              <a:rPr b="1" lang="es-ES" sz="1700" spc="-1" strike="noStrike">
                <a:solidFill>
                  <a:srgbClr val="000000"/>
                </a:solidFill>
                <a:latin typeface="Calibri"/>
              </a:rPr>
              <a:t>Fuente:</a:t>
            </a:r>
            <a:endParaRPr b="0" lang="es-ES" sz="1700" spc="-1" strike="noStrike">
              <a:latin typeface="Arial"/>
            </a:endParaRPr>
          </a:p>
          <a:p>
            <a:pPr algn="just">
              <a:lnSpc>
                <a:spcPct val="90000"/>
              </a:lnSpc>
              <a:spcBef>
                <a:spcPts val="1001"/>
              </a:spcBef>
              <a:buNone/>
              <a:tabLst>
                <a:tab algn="l" pos="0"/>
              </a:tabLst>
            </a:pPr>
            <a:r>
              <a:rPr b="1" lang="es-ES" sz="1700" spc="-1" strike="noStrike" u="sng">
                <a:solidFill>
                  <a:srgbClr val="0563c1"/>
                </a:solidFill>
                <a:uFillTx/>
                <a:latin typeface="Calibri"/>
                <a:hlinkClick r:id="rId1"/>
              </a:rPr>
              <a:t>https://www.bisbattortosa.org/germans-de-les-escoles-cristianes-f-s-c/#toggle-id-10</a:t>
            </a:r>
            <a:endParaRPr b="0" lang="es-ES" sz="1700" spc="-1" strike="noStrike">
              <a:latin typeface="Arial"/>
            </a:endParaRPr>
          </a:p>
          <a:p>
            <a:pPr algn="just">
              <a:lnSpc>
                <a:spcPct val="90000"/>
              </a:lnSpc>
              <a:spcBef>
                <a:spcPts val="1001"/>
              </a:spcBef>
              <a:buNone/>
              <a:tabLst>
                <a:tab algn="l" pos="0"/>
              </a:tabLst>
            </a:pPr>
            <a:endParaRPr b="0" lang="es-ES" sz="2400" spc="-1" strike="noStrike">
              <a:latin typeface="Arial"/>
            </a:endParaRPr>
          </a:p>
          <a:p>
            <a:pPr algn="just">
              <a:lnSpc>
                <a:spcPct val="90000"/>
              </a:lnSpc>
              <a:spcBef>
                <a:spcPts val="1001"/>
              </a:spcBef>
              <a:buNone/>
              <a:tabLst>
                <a:tab algn="l" pos="0"/>
              </a:tabLst>
            </a:pPr>
            <a:endParaRPr b="0" lang="es-ES" sz="2400" spc="-1" strike="noStrike">
              <a:latin typeface="Arial"/>
            </a:endParaRPr>
          </a:p>
          <a:p>
            <a:pPr algn="ctr">
              <a:lnSpc>
                <a:spcPct val="90000"/>
              </a:lnSpc>
              <a:spcBef>
                <a:spcPts val="1001"/>
              </a:spcBef>
              <a:buNone/>
              <a:tabLst>
                <a:tab algn="l" pos="0"/>
              </a:tabLst>
            </a:pPr>
            <a:endParaRPr b="0" lang="es-ES" sz="2400" spc="-1" strike="noStrike">
              <a:latin typeface="Arial"/>
            </a:endParaRPr>
          </a:p>
        </p:txBody>
      </p:sp>
      <p:pic>
        <p:nvPicPr>
          <p:cNvPr id="52" name="Imagen 5" descr="https://www.bisbattortosa.org/wp-content/uploads/2021/09/beat-4-1-240x300.jpg"/>
          <p:cNvPicPr/>
          <p:nvPr/>
        </p:nvPicPr>
        <p:blipFill>
          <a:blip r:embed="rId2"/>
          <a:stretch/>
        </p:blipFill>
        <p:spPr>
          <a:xfrm>
            <a:off x="8496000" y="2340000"/>
            <a:ext cx="1063800" cy="133020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14</TotalTime>
  <Application>LibreOffice/7.3.2.2$Windows_X86_64 LibreOffice_project/49f2b1bff42cfccbd8f788c8dc32c1c309559be0</Application>
  <AppVersion>15.0000</AppVersion>
  <Words>546</Words>
  <Paragraphs>45</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2024-03-26T17:08:57Z</dcterms:created>
  <dc:creator>Usuario</dc:creator>
  <dc:description/>
  <dc:language>es-ES</dc:language>
  <cp:lastModifiedBy/>
  <dcterms:modified xsi:type="dcterms:W3CDTF">2024-10-16T20:11:03Z</dcterms:modified>
  <cp:revision>4</cp:revision>
  <dc:subject/>
  <dc:title>ILDELFONSO FLOS</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4</vt:i4>
  </property>
</Properties>
</file>