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slide4.xml" ContentType="application/vnd.openxmlformats-officedocument.presentationml.slide+xml"/>
  <Override PartName="/ppt/presProps.xml" ContentType="application/vnd.openxmlformats-officedocument.presentationml.presProps+xml"/>
  <Override PartName="/ppt/media/image1.jpeg" ContentType="image/jpeg"/>
  <Override PartName="/ppt/media/image2.jpeg" ContentType="image/jpeg"/>
  <Override PartName="/ppt/media/image3.jpeg" ContentType="image/jpeg"/>
  <Override PartName="/ppt/media/image4.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6E3EFD6D-5C7F-4503-8DF5-B5CA48FB0E37}"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4766845A-8425-4A26-B4BF-C048F3A72935}"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831E202F-FB59-4CDB-919C-BC4F1BFEEF10}"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8ED6F985-0107-4071-92DD-49B28823289F}"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FA461167-4D07-46BC-AB28-66FD80523E5E}"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B810BCFB-159C-400C-AA6E-02277DFE14B7}"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C462D07A-DC18-4B7C-B16E-05AF0F8986F3}"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A067566D-EF5E-44C1-8451-980F98B3C764}"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D006BFB5-1CE9-491F-A7B2-5A4EB162920D}"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8126E81B-7F58-4D8F-AA84-EE4B71D31517}"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0E09529F-0DC2-4092-9E84-8C5AA2226AD3}"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166AAF65-E5A7-4B51-AC02-169582CD7395}"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 </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 </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CE5AD5BC-1452-4B8A-AEBC-14DCB931659F}" type="slidenum">
              <a:rPr b="0" lang="es-ES" sz="1200" spc="-1" strike="noStrike">
                <a:solidFill>
                  <a:srgbClr val="8b8b8b"/>
                </a:solidFill>
                <a:latin typeface="Calibri"/>
              </a:rPr>
              <a:t>4</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hyperlink" Target="https://www.eldiadecordoba.es/provincia/Traslado-solemne-Carmen_0_745125618.html" TargetMode="External"/><Relationship Id="rId2" Type="http://schemas.openxmlformats.org/officeDocument/2006/relationships/hyperlink" Target="http://www.catholic.net/" TargetMode="External"/><Relationship Id="rId3" Type="http://schemas.openxmlformats.org/officeDocument/2006/relationships/hyperlink" Target="http://www.parroquiasanmartin.com/eliseomariadurancintas.html" TargetMode="External"/><Relationship Id="rId4" Type="http://schemas.openxmlformats.org/officeDocument/2006/relationships/image" Target="../media/image4.jpeg"/><Relationship Id="rId5"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632600" y="366120"/>
            <a:ext cx="8926920" cy="73260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JUAN DURAN CINTAS</a:t>
            </a:r>
            <a:endParaRPr b="0" lang="es-ES" sz="3600" spc="-1" strike="noStrike">
              <a:solidFill>
                <a:srgbClr val="000000"/>
              </a:solidFill>
              <a:latin typeface="Calibri"/>
            </a:endParaRPr>
          </a:p>
        </p:txBody>
      </p:sp>
      <p:sp>
        <p:nvSpPr>
          <p:cNvPr id="42" name="PlaceHolder 2"/>
          <p:cNvSpPr>
            <a:spLocks noGrp="1"/>
          </p:cNvSpPr>
          <p:nvPr>
            <p:ph type="subTitle"/>
          </p:nvPr>
        </p:nvSpPr>
        <p:spPr>
          <a:xfrm>
            <a:off x="175680" y="1099080"/>
            <a:ext cx="11007720" cy="556524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Nombre Civil: </a:t>
            </a:r>
            <a:r>
              <a:rPr b="0" lang="es-ES" sz="1600" spc="-1" strike="noStrike">
                <a:solidFill>
                  <a:srgbClr val="000000"/>
                </a:solidFill>
                <a:latin typeface="Calibri"/>
              </a:rPr>
              <a:t>Juan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Nacimiento: </a:t>
            </a:r>
            <a:r>
              <a:rPr b="0" lang="es-ES" sz="1600" spc="-1" strike="noStrike">
                <a:solidFill>
                  <a:srgbClr val="000000"/>
                </a:solidFill>
                <a:latin typeface="Calibri"/>
              </a:rPr>
              <a:t>25 de noviembre de 1906</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Nacimiento: </a:t>
            </a:r>
            <a:r>
              <a:rPr b="0" lang="es-ES" sz="1600" spc="-1" strike="noStrike">
                <a:solidFill>
                  <a:srgbClr val="000000"/>
                </a:solidFill>
                <a:latin typeface="Calibri"/>
              </a:rPr>
              <a:t>Hornachuelos (Córdoba)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Sexo: </a:t>
            </a:r>
            <a:r>
              <a:rPr b="0" lang="es-ES" sz="1600" spc="-1" strike="noStrike">
                <a:solidFill>
                  <a:srgbClr val="000000"/>
                </a:solidFill>
                <a:latin typeface="Calibri"/>
              </a:rPr>
              <a:t>Varón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Asesinato: </a:t>
            </a:r>
            <a:r>
              <a:rPr b="0" lang="es-ES" sz="1600" spc="-1" strike="noStrike">
                <a:solidFill>
                  <a:srgbClr val="000000"/>
                </a:solidFill>
                <a:latin typeface="Calibri"/>
              </a:rPr>
              <a:t>22 de julio de 1936</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Asesinato: </a:t>
            </a:r>
            <a:r>
              <a:rPr b="0" lang="es-ES" sz="1600" spc="-1" strike="noStrike">
                <a:solidFill>
                  <a:srgbClr val="000000"/>
                </a:solidFill>
                <a:latin typeface="Calibri"/>
              </a:rPr>
              <a:t>Montoro (Córdoba)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Orden Religiosa: </a:t>
            </a:r>
            <a:r>
              <a:rPr b="0" lang="es-ES" sz="1600" spc="-1" strike="noStrike">
                <a:solidFill>
                  <a:srgbClr val="000000"/>
                </a:solidFill>
                <a:latin typeface="Calibri"/>
              </a:rPr>
              <a:t>Religioso Profeso de la Orden de los Carmelitas Descalzos (O.Carm)</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Nombre Religioso: </a:t>
            </a:r>
            <a:r>
              <a:rPr b="0" lang="es-ES" sz="1600" spc="-1" strike="noStrike">
                <a:solidFill>
                  <a:srgbClr val="000000"/>
                </a:solidFill>
                <a:latin typeface="Calibri"/>
              </a:rPr>
              <a:t>Fray Eliseo María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Biográficos Resumidos: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Tras la emisión de sus Votos y los estudios eclesiásticos fue ordenado sacerdote el 21 de mayo de 1932.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Destacó por su sencillez, que demostró en la educación de los jóvenes</a:t>
            </a:r>
            <a:endParaRPr b="0" lang="es-ES" sz="1600" spc="-1" strike="noStrike">
              <a:latin typeface="Arial"/>
            </a:endParaRPr>
          </a:p>
        </p:txBody>
      </p:sp>
      <p:pic>
        <p:nvPicPr>
          <p:cNvPr id="43" name="Imagen 3" descr="http://www.parroquiasanmartin.com/eliseo_maria_duran_cintas.jpg"/>
          <p:cNvPicPr/>
          <p:nvPr/>
        </p:nvPicPr>
        <p:blipFill>
          <a:blip r:embed="rId1"/>
          <a:stretch/>
        </p:blipFill>
        <p:spPr>
          <a:xfrm>
            <a:off x="8460000" y="2160000"/>
            <a:ext cx="853200" cy="123552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594440" y="524520"/>
            <a:ext cx="9143640" cy="67104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JUAN DURAN CINTAS</a:t>
            </a:r>
            <a:endParaRPr b="0" lang="es-ES" sz="3600" spc="-1" strike="noStrike">
              <a:solidFill>
                <a:srgbClr val="000000"/>
              </a:solidFill>
              <a:latin typeface="Calibri"/>
            </a:endParaRPr>
          </a:p>
        </p:txBody>
      </p:sp>
      <p:sp>
        <p:nvSpPr>
          <p:cNvPr id="45" name="PlaceHolder 2"/>
          <p:cNvSpPr>
            <a:spLocks noGrp="1"/>
          </p:cNvSpPr>
          <p:nvPr>
            <p:ph type="subTitle"/>
          </p:nvPr>
        </p:nvSpPr>
        <p:spPr>
          <a:xfrm>
            <a:off x="360360" y="1195920"/>
            <a:ext cx="10304280" cy="538920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Datos Biográficos Extendidos: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Martirio – Asesinato: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Córdoba (Andalucía) la persecución fue breve pero muy sanguinaria. Allí se encontraban los carmelitas, que vivían en los conventos de Motoro e Hinojosa del Duque. Su trabajo era netamente pastoral y no tenían nada que ver con asuntos políticos. No obstante, los republicanos los consideraban un obstáculo para los planes futuros.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Había existido en esta antiquísima ciudad cordobesa un convento de carmelitas descalzos dedicado a S. Juan de la Cruz; fue suprimido por la ley de la exclaustración general de 1836. Con fecha del 24 de marzo de 1934 fundan nuestros padres un Colegio en el centro mismo de la población a la vez que se hacían cargo de las parroquias de S. Bartolomé y la del Carmen, iglesia del extinguido convento descalzo. En julio de 1936 formaban la comunidad el </a:t>
            </a:r>
            <a:r>
              <a:rPr b="1" lang="es-ES" sz="1600" spc="-1" strike="noStrike">
                <a:solidFill>
                  <a:srgbClr val="000000"/>
                </a:solidFill>
                <a:latin typeface="Calibri"/>
              </a:rPr>
              <a:t>P. José Mateos Carballido</a:t>
            </a:r>
            <a:r>
              <a:rPr b="0" lang="es-ES" sz="1600" spc="-1" strike="noStrike">
                <a:solidFill>
                  <a:srgbClr val="000000"/>
                </a:solidFill>
                <a:latin typeface="Calibri"/>
              </a:rPr>
              <a:t>, prior; el </a:t>
            </a:r>
            <a:r>
              <a:rPr b="1" lang="es-ES" sz="1600" spc="-1" strike="noStrike">
                <a:solidFill>
                  <a:srgbClr val="000000"/>
                </a:solidFill>
                <a:latin typeface="Calibri"/>
              </a:rPr>
              <a:t>P. Eliseo Durán Cintas</a:t>
            </a:r>
            <a:r>
              <a:rPr b="0" lang="es-ES" sz="1600" spc="-1" strike="noStrike">
                <a:solidFill>
                  <a:srgbClr val="000000"/>
                </a:solidFill>
                <a:latin typeface="Calibri"/>
              </a:rPr>
              <a:t>; </a:t>
            </a:r>
            <a:r>
              <a:rPr b="1" lang="es-ES" sz="1600" spc="-1" strike="noStrike">
                <a:solidFill>
                  <a:srgbClr val="000000"/>
                </a:solidFill>
                <a:latin typeface="Calibri"/>
              </a:rPr>
              <a:t>fray Jaime Carretero</a:t>
            </a:r>
            <a:r>
              <a:rPr b="0" lang="es-ES" sz="1600" spc="-1" strike="noStrike">
                <a:solidFill>
                  <a:srgbClr val="000000"/>
                </a:solidFill>
                <a:latin typeface="Calibri"/>
              </a:rPr>
              <a:t>, diácono; fray Romeo Perea, corista, y los Hermanos fray Franco Jiménez y </a:t>
            </a:r>
            <a:r>
              <a:rPr b="1" lang="es-ES" sz="1600" spc="-1" strike="noStrike">
                <a:solidFill>
                  <a:srgbClr val="000000"/>
                </a:solidFill>
                <a:latin typeface="Calibri"/>
              </a:rPr>
              <a:t>fray Ramón Pérez Sousa</a:t>
            </a:r>
            <a:r>
              <a:rPr b="0" lang="es-ES" sz="1600" spc="-1" strike="noStrike">
                <a:solidFill>
                  <a:srgbClr val="000000"/>
                </a:solidFill>
                <a:latin typeface="Calibri"/>
              </a:rPr>
              <a:t>. Tanto fray Romeo como fray Franco supieron sortear el peligro y huyeron a tiempo.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joven prior no ocultó la grave situación en la que se encontraban. "Señores, estamos por presentarnos delante del Tribunal de Dios, ¡preparémonos!". Así habló a sus hermanos de comunidad y dejó a cada cual que optara por cuanto considerara más prudente. Los tres clérigos y el Hno. Fray Ramón permanecieron en sus puestos; estos cuatro religiosos permanecieron toda aquella noche del 19 al 20 en oración ante el Santísimo Sacramento.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Lo mismo hicieron la noche siguiente. En la madrugada del día 21 la chusma entró en el convento encontrando a los cuatro carmelitas en la capilla de rodillas y con los brazos en cruz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Fueron conducidos los cuatro hasta la cárcel que estaba situada en El Charco, parte del antiguo convento carmelita. El espectáculo humano era aterrador: allí se concentraban un total de 60 detenidos cuyo único delito era el de ser cristianos. ¡Vamos a matarlos a todos!, fue la consigna.</a:t>
            </a:r>
            <a:endParaRPr b="0" lang="es-ES" sz="1600" spc="-1" strike="noStrike">
              <a:latin typeface="Arial"/>
            </a:endParaRPr>
          </a:p>
        </p:txBody>
      </p:sp>
      <p:pic>
        <p:nvPicPr>
          <p:cNvPr id="46" name="Imagen 5" descr="http://www.parroquiasanmartin.com/eliseo_maria_duran_cintas.jpg"/>
          <p:cNvPicPr/>
          <p:nvPr/>
        </p:nvPicPr>
        <p:blipFill>
          <a:blip r:embed="rId1"/>
          <a:stretch/>
        </p:blipFill>
        <p:spPr>
          <a:xfrm>
            <a:off x="11041560" y="2415600"/>
            <a:ext cx="853200" cy="123552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767240" y="181440"/>
            <a:ext cx="8935560" cy="59184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JUAN DURAN CINTAS</a:t>
            </a:r>
            <a:endParaRPr b="0" lang="es-ES" sz="3600" spc="-1" strike="noStrike">
              <a:solidFill>
                <a:srgbClr val="000000"/>
              </a:solidFill>
              <a:latin typeface="Calibri"/>
            </a:endParaRPr>
          </a:p>
        </p:txBody>
      </p:sp>
      <p:sp>
        <p:nvSpPr>
          <p:cNvPr id="48" name="PlaceHolder 2"/>
          <p:cNvSpPr>
            <a:spLocks noGrp="1"/>
          </p:cNvSpPr>
          <p:nvPr>
            <p:ph type="subTitle"/>
          </p:nvPr>
        </p:nvSpPr>
        <p:spPr>
          <a:xfrm>
            <a:off x="193320" y="940680"/>
            <a:ext cx="10761480" cy="5732280"/>
          </a:xfrm>
          <a:prstGeom prst="rect">
            <a:avLst/>
          </a:prstGeom>
          <a:noFill/>
          <a:ln w="0">
            <a:noFill/>
          </a:ln>
        </p:spPr>
        <p:txBody>
          <a:bodyPr anchor="t">
            <a:normAutofit/>
          </a:bodyPr>
          <a:p>
            <a:pPr algn="just">
              <a:lnSpc>
                <a:spcPct val="90000"/>
              </a:lnSpc>
              <a:spcBef>
                <a:spcPts val="1001"/>
              </a:spcBef>
              <a:buNone/>
              <a:tabLst>
                <a:tab algn="l" pos="0"/>
              </a:tabLst>
            </a:pPr>
            <a:r>
              <a:rPr b="0" lang="es-ES" sz="1600" spc="-1" strike="noStrike">
                <a:solidFill>
                  <a:srgbClr val="000000"/>
                </a:solidFill>
                <a:latin typeface="Calibri"/>
              </a:rPr>
              <a:t>Al abrir las puertas de la cárcel los detenidos formaban un compacto grupo, como buscando la mutua protección; en primera fila estaban nuestros carmelitas una vez más de rodillas y con los brazos en cruz, cuadro patético comparable a los Fusilamientos de Goya. Los primeros en caer fueron los frailes, bañados en su propia sangre.</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proceso de beatificación de los mártires carmelitas montoreños se inició el pasado mes de febrero con la exhumación de sus restos mortales del cementerio municipal de Montoro, donde se encontraban enterrados e identificados por un equipo canónico diocesano. Al acto asistieron familiares de los ahora beatos como Carmen Carretero Rojas, de 91 años, hermana del beato Jaime Carretero Rojas. Todos fallecieron el día 22 de julio de 1936.</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Los restos mortales de los beatos carmelitas José María Mateos Carbadillo, el padre Eliseo Durán Cintas y los frailes Jaime Carretero Rojas y Ramón Pérez Sousa ya descansan para siempre en </a:t>
            </a:r>
            <a:r>
              <a:rPr b="1" lang="es-ES" sz="1600" spc="-1" strike="noStrike">
                <a:solidFill>
                  <a:srgbClr val="000000"/>
                </a:solidFill>
                <a:latin typeface="Calibri"/>
              </a:rPr>
              <a:t>el altar de la Virgen del Carmen de la parroquia del mismo nombre de Montoro. </a:t>
            </a:r>
            <a:r>
              <a:rPr b="0" lang="es-ES" sz="1600" spc="-1" strike="noStrike">
                <a:solidFill>
                  <a:srgbClr val="000000"/>
                </a:solidFill>
                <a:latin typeface="Calibri"/>
              </a:rPr>
              <a:t>Ayer fueron trasladados desde el templo de San Bartolomé, donde se encontraban custodiados desde su exhumación, hasta la parroquia del Carmen en una procesión a la que asistió el obispo de Córdoba, Demetrio Fernández, y el provincial de la Bética, Rafael Leiva, que los recibieron en el límite que define la jurisdicción de cada una de las parroquias. También asistieron todas las hermandades montoreñas y las casas carmelitas en una jornada de gran devoción. Con anterioridad a este traslado, el viernes se ofició una misa de acción de gracias donde el párroco de San Bartolomé esbozó sus vidas.</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9" name="Imagen 5" descr="http://www.parroquiasanmartin.com/eliseo_maria_duran_cintas.jpg"/>
          <p:cNvPicPr/>
          <p:nvPr/>
        </p:nvPicPr>
        <p:blipFill>
          <a:blip r:embed="rId1"/>
          <a:stretch/>
        </p:blipFill>
        <p:spPr>
          <a:xfrm>
            <a:off x="11041560" y="2415600"/>
            <a:ext cx="853200" cy="123552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1636920" y="489240"/>
            <a:ext cx="8917920" cy="61812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JUAN DURAN CINTAS</a:t>
            </a:r>
            <a:endParaRPr b="0" lang="es-ES" sz="3600" spc="-1" strike="noStrike">
              <a:solidFill>
                <a:srgbClr val="000000"/>
              </a:solidFill>
              <a:latin typeface="Calibri"/>
            </a:endParaRPr>
          </a:p>
        </p:txBody>
      </p:sp>
      <p:sp>
        <p:nvSpPr>
          <p:cNvPr id="51" name="PlaceHolder 2"/>
          <p:cNvSpPr>
            <a:spLocks noGrp="1"/>
          </p:cNvSpPr>
          <p:nvPr>
            <p:ph type="subTitle"/>
          </p:nvPr>
        </p:nvSpPr>
        <p:spPr>
          <a:xfrm>
            <a:off x="387000" y="1107720"/>
            <a:ext cx="10488960" cy="5442120"/>
          </a:xfrm>
          <a:prstGeom prst="rect">
            <a:avLst/>
          </a:prstGeom>
          <a:noFill/>
          <a:ln w="0">
            <a:noFill/>
          </a:ln>
        </p:spPr>
        <p:txBody>
          <a:bodyPr anchor="t">
            <a:normAutofit/>
          </a:bodyPr>
          <a:p>
            <a:pPr>
              <a:lnSpc>
                <a:spcPct val="90000"/>
              </a:lnSpc>
              <a:spcBef>
                <a:spcPts val="1001"/>
              </a:spcBef>
              <a:buNone/>
              <a:tabLst>
                <a:tab algn="l" pos="0"/>
              </a:tabLst>
            </a:pPr>
            <a:r>
              <a:rPr b="1" lang="es-ES" sz="1600" spc="-1" strike="noStrike">
                <a:solidFill>
                  <a:srgbClr val="000000"/>
                </a:solidFill>
                <a:latin typeface="Calibri"/>
              </a:rPr>
              <a:t>¿En qué lugar reposan sus restos mortales?</a:t>
            </a:r>
            <a:endParaRPr b="0" lang="es-ES" sz="1600" spc="-1" strike="noStrike">
              <a:latin typeface="Arial"/>
            </a:endParaRPr>
          </a:p>
          <a:p>
            <a:pPr>
              <a:lnSpc>
                <a:spcPct val="90000"/>
              </a:lnSpc>
              <a:spcBef>
                <a:spcPts val="1001"/>
              </a:spcBef>
              <a:buNone/>
              <a:tabLst>
                <a:tab algn="l" pos="0"/>
              </a:tabLst>
            </a:pPr>
            <a:r>
              <a:rPr b="0" lang="es-ES" sz="1600" spc="-1" strike="noStrike">
                <a:solidFill>
                  <a:srgbClr val="000000"/>
                </a:solidFill>
                <a:latin typeface="Calibri"/>
              </a:rPr>
              <a:t>En el Altar de la Parroquia Nuestra Señora del Carmen de Montoro (Córdoba)</a:t>
            </a:r>
            <a:endParaRPr b="0" lang="es-ES" sz="1600" spc="-1" strike="noStrike">
              <a:latin typeface="Arial"/>
            </a:endParaRPr>
          </a:p>
          <a:p>
            <a:pPr>
              <a:lnSpc>
                <a:spcPct val="90000"/>
              </a:lnSpc>
              <a:spcBef>
                <a:spcPts val="1001"/>
              </a:spcBef>
              <a:buNone/>
              <a:tabLst>
                <a:tab algn="l" pos="0"/>
              </a:tabLst>
            </a:pPr>
            <a:r>
              <a:rPr b="1" lang="es-ES" sz="1600" spc="-1" strike="noStrike">
                <a:solidFill>
                  <a:srgbClr val="000000"/>
                </a:solidFill>
                <a:latin typeface="Calibri"/>
              </a:rPr>
              <a:t>Fecha de Beatificación: </a:t>
            </a:r>
            <a:r>
              <a:rPr b="0" lang="es-ES" sz="1600" spc="-1" strike="noStrike">
                <a:solidFill>
                  <a:srgbClr val="000000"/>
                </a:solidFill>
                <a:latin typeface="Calibri"/>
              </a:rPr>
              <a:t>13 de octubre de 2013, en Tarragona</a:t>
            </a:r>
            <a:endParaRPr b="0" lang="es-ES" sz="1600" spc="-1" strike="noStrike">
              <a:latin typeface="Arial"/>
            </a:endParaRPr>
          </a:p>
          <a:p>
            <a:pPr>
              <a:lnSpc>
                <a:spcPct val="90000"/>
              </a:lnSpc>
              <a:spcBef>
                <a:spcPts val="1001"/>
              </a:spcBef>
              <a:buNone/>
              <a:tabLst>
                <a:tab algn="l" pos="0"/>
              </a:tabLst>
            </a:pPr>
            <a:r>
              <a:rPr b="1" lang="es-ES" sz="1600" spc="-1" strike="noStrike">
                <a:solidFill>
                  <a:srgbClr val="000000"/>
                </a:solidFill>
                <a:latin typeface="Calibri"/>
              </a:rPr>
              <a:t>Fecha de Canonización: </a:t>
            </a:r>
            <a:r>
              <a:rPr b="0" lang="es-ES" sz="1600" spc="-1" strike="noStrike">
                <a:solidFill>
                  <a:srgbClr val="000000"/>
                </a:solidFill>
                <a:latin typeface="Calibri"/>
              </a:rPr>
              <a:t>Aún no está canonizado</a:t>
            </a:r>
            <a:endParaRPr b="0" lang="es-ES" sz="1600" spc="-1" strike="noStrike">
              <a:latin typeface="Arial"/>
            </a:endParaRPr>
          </a:p>
          <a:p>
            <a:pPr>
              <a:lnSpc>
                <a:spcPct val="90000"/>
              </a:lnSpc>
              <a:spcBef>
                <a:spcPts val="1001"/>
              </a:spcBef>
              <a:buNone/>
              <a:tabLst>
                <a:tab algn="l" pos="0"/>
              </a:tabLst>
            </a:pPr>
            <a:r>
              <a:rPr b="1" lang="es-ES" sz="1600" spc="-1" strike="noStrike">
                <a:solidFill>
                  <a:srgbClr val="000000"/>
                </a:solidFill>
                <a:latin typeface="Calibri"/>
              </a:rPr>
              <a:t>Fiesta Canónica: </a:t>
            </a:r>
            <a:r>
              <a:rPr b="0" lang="es-ES" sz="1600" spc="-1" strike="noStrike">
                <a:solidFill>
                  <a:srgbClr val="000000"/>
                </a:solidFill>
                <a:latin typeface="Calibri"/>
              </a:rPr>
              <a:t>22 de julio</a:t>
            </a:r>
            <a:endParaRPr b="0" lang="es-ES" sz="1600" spc="-1" strike="noStrike">
              <a:latin typeface="Arial"/>
            </a:endParaRPr>
          </a:p>
          <a:p>
            <a:pPr>
              <a:lnSpc>
                <a:spcPct val="90000"/>
              </a:lnSpc>
              <a:spcBef>
                <a:spcPts val="1001"/>
              </a:spcBef>
              <a:buNone/>
              <a:tabLst>
                <a:tab algn="l" pos="0"/>
              </a:tabLst>
            </a:pPr>
            <a:r>
              <a:rPr b="1" lang="es-ES" sz="1600" spc="-1" strike="noStrike">
                <a:solidFill>
                  <a:srgbClr val="000000"/>
                </a:solidFill>
                <a:latin typeface="Calibri"/>
              </a:rPr>
              <a:t>                                 </a:t>
            </a:r>
            <a:r>
              <a:rPr b="0" lang="es-ES" sz="1600" spc="-1" strike="noStrike">
                <a:solidFill>
                  <a:srgbClr val="000000"/>
                </a:solidFill>
                <a:latin typeface="Calibri"/>
              </a:rPr>
              <a:t>6 de noviembre, Festividad de los Beatos Mártires del Siglo XX, por la Persecución Religiosa.</a:t>
            </a:r>
            <a:endParaRPr b="0" lang="es-ES" sz="1600" spc="-1" strike="noStrike">
              <a:latin typeface="Arial"/>
            </a:endParaRPr>
          </a:p>
          <a:p>
            <a:pPr>
              <a:lnSpc>
                <a:spcPct val="90000"/>
              </a:lnSpc>
              <a:spcBef>
                <a:spcPts val="1001"/>
              </a:spcBef>
              <a:buNone/>
              <a:tabLst>
                <a:tab algn="l" pos="0"/>
              </a:tabLst>
            </a:pPr>
            <a:r>
              <a:rPr b="1" lang="es-ES" sz="1600" spc="-1" strike="noStrike">
                <a:solidFill>
                  <a:srgbClr val="000000"/>
                </a:solidFill>
                <a:latin typeface="Calibri"/>
              </a:rPr>
              <a:t>Fuentes:</a:t>
            </a:r>
            <a:endParaRPr b="0" lang="es-ES" sz="1600" spc="-1" strike="noStrike">
              <a:latin typeface="Arial"/>
            </a:endParaRPr>
          </a:p>
          <a:p>
            <a:pPr marL="285840" indent="-285840">
              <a:lnSpc>
                <a:spcPct val="90000"/>
              </a:lnSpc>
              <a:spcBef>
                <a:spcPts val="1001"/>
              </a:spcBef>
              <a:buClr>
                <a:srgbClr val="000000"/>
              </a:buClr>
              <a:buFont typeface="Arial"/>
              <a:buChar char="•"/>
              <a:tabLst>
                <a:tab algn="l" pos="0"/>
              </a:tabLst>
            </a:pPr>
            <a:r>
              <a:rPr b="1" lang="es-ES" sz="1600" spc="-1" strike="noStrike">
                <a:solidFill>
                  <a:srgbClr val="000000"/>
                </a:solidFill>
                <a:latin typeface="Calibri"/>
              </a:rPr>
              <a:t>Mártires Carmelitas de la A.O. Andalucía</a:t>
            </a:r>
            <a:endParaRPr b="0" lang="es-ES" sz="1600" spc="-1" strike="noStrike">
              <a:latin typeface="Arial"/>
            </a:endParaRPr>
          </a:p>
          <a:p>
            <a:pPr marL="285840" indent="-285840">
              <a:lnSpc>
                <a:spcPct val="90000"/>
              </a:lnSpc>
              <a:spcBef>
                <a:spcPts val="1001"/>
              </a:spcBef>
              <a:buClr>
                <a:srgbClr val="000000"/>
              </a:buClr>
              <a:buFont typeface="Arial"/>
              <a:buChar char="•"/>
              <a:tabLst>
                <a:tab algn="l" pos="0"/>
              </a:tabLst>
            </a:pPr>
            <a:r>
              <a:rPr b="0" lang="es-ES" sz="1600" spc="-1" strike="noStrike" u="sng">
                <a:solidFill>
                  <a:srgbClr val="0563c1"/>
                </a:solidFill>
                <a:uFillTx/>
                <a:latin typeface="Calibri"/>
                <a:hlinkClick r:id="rId1"/>
              </a:rPr>
              <a:t>https://www.eldiadecordoba.es/provincia/Traslado-solemne-Carmen_0_745125618.html</a:t>
            </a:r>
            <a:endParaRPr b="0" lang="es-ES" sz="1600" spc="-1" strike="noStrike">
              <a:latin typeface="Arial"/>
            </a:endParaRPr>
          </a:p>
          <a:p>
            <a:pPr marL="285840" indent="-285840">
              <a:lnSpc>
                <a:spcPct val="90000"/>
              </a:lnSpc>
              <a:spcBef>
                <a:spcPts val="1001"/>
              </a:spcBef>
              <a:buClr>
                <a:srgbClr val="000000"/>
              </a:buClr>
              <a:buFont typeface="Arial"/>
              <a:buChar char="•"/>
              <a:tabLst>
                <a:tab algn="l" pos="0"/>
              </a:tabLst>
            </a:pPr>
            <a:r>
              <a:rPr b="1" lang="es-ES" sz="1600" spc="-1" strike="noStrike" u="sng">
                <a:solidFill>
                  <a:srgbClr val="0563c1"/>
                </a:solidFill>
                <a:uFillTx/>
                <a:latin typeface="Calibri"/>
                <a:hlinkClick r:id="rId2"/>
              </a:rPr>
              <a:t>www.catholic.net/</a:t>
            </a:r>
            <a:r>
              <a:rPr b="1" lang="es-ES" sz="1600" spc="-1" strike="noStrike">
                <a:solidFill>
                  <a:srgbClr val="000000"/>
                </a:solidFill>
                <a:latin typeface="Calibri"/>
              </a:rPr>
              <a:t> </a:t>
            </a:r>
            <a:r>
              <a:rPr b="0" lang="es-ES" sz="1600" spc="-1" strike="noStrike">
                <a:solidFill>
                  <a:srgbClr val="000000"/>
                </a:solidFill>
                <a:latin typeface="Calibri"/>
              </a:rPr>
              <a:t>Fuente: www.ocarm.org || Zenit.org</a:t>
            </a:r>
            <a:endParaRPr b="0" lang="es-ES" sz="1600" spc="-1" strike="noStrike">
              <a:latin typeface="Arial"/>
            </a:endParaRPr>
          </a:p>
          <a:p>
            <a:pPr marL="285840" indent="-285840">
              <a:lnSpc>
                <a:spcPct val="90000"/>
              </a:lnSpc>
              <a:spcBef>
                <a:spcPts val="1001"/>
              </a:spcBef>
              <a:buClr>
                <a:srgbClr val="000000"/>
              </a:buClr>
              <a:buFont typeface="Arial"/>
              <a:buChar char="•"/>
              <a:tabLst>
                <a:tab algn="l" pos="0"/>
              </a:tabLst>
            </a:pPr>
            <a:r>
              <a:rPr b="1" lang="es-ES" sz="1600" spc="-1" strike="noStrike" u="sng">
                <a:solidFill>
                  <a:srgbClr val="0563c1"/>
                </a:solidFill>
                <a:uFillTx/>
                <a:latin typeface="Calibri"/>
                <a:hlinkClick r:id="rId3"/>
              </a:rPr>
              <a:t>http://www.parroquiasanmartin.com/eliseomariadurancintas.html</a:t>
            </a:r>
            <a:endParaRPr b="0" lang="es-ES" sz="1600" spc="-1" strike="noStrike">
              <a:latin typeface="Arial"/>
            </a:endParaRPr>
          </a:p>
          <a:p>
            <a:pPr>
              <a:lnSpc>
                <a:spcPct val="90000"/>
              </a:lnSpc>
              <a:spcBef>
                <a:spcPts val="1001"/>
              </a:spcBef>
              <a:buNone/>
              <a:tabLst>
                <a:tab algn="l" pos="0"/>
              </a:tabLst>
            </a:pPr>
            <a:endParaRPr b="0" lang="es-ES" sz="1600" spc="-1" strike="noStrike">
              <a:latin typeface="Arial"/>
            </a:endParaRPr>
          </a:p>
          <a:p>
            <a:pPr>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52" name="Imagen 5" descr="http://www.parroquiasanmartin.com/eliseo_maria_duran_cintas.jpg"/>
          <p:cNvPicPr/>
          <p:nvPr/>
        </p:nvPicPr>
        <p:blipFill>
          <a:blip r:embed="rId4"/>
          <a:stretch/>
        </p:blipFill>
        <p:spPr>
          <a:xfrm>
            <a:off x="10306800" y="2415600"/>
            <a:ext cx="853200" cy="123552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5</TotalTime>
  <Application>LibreOffice/7.3.2.2$Windows_X86_64 LibreOffice_project/49f2b1bff42cfccbd8f788c8dc32c1c309559be0</Application>
  <AppVersion>15.0000</AppVersion>
  <Words>644</Words>
  <Paragraphs>37</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2024-03-18T14:25:42Z</dcterms:created>
  <dc:creator>Usuario</dc:creator>
  <dc:description/>
  <dc:language>es-ES</dc:language>
  <cp:lastModifiedBy/>
  <dcterms:modified xsi:type="dcterms:W3CDTF">2024-10-06T19:00:35Z</dcterms:modified>
  <cp:revision>3</cp:revision>
  <dc:subject/>
  <dc:title>JUAN DURAN CINTAS</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4</vt:i4>
  </property>
</Properties>
</file>