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A1A647D8-402A-4B12-9159-542455A48A9D}"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1593704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1A647D8-402A-4B12-9159-542455A48A9D}"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326593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1A647D8-402A-4B12-9159-542455A48A9D}"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2173400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1A647D8-402A-4B12-9159-542455A48A9D}"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343667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1A647D8-402A-4B12-9159-542455A48A9D}"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631302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A1A647D8-402A-4B12-9159-542455A48A9D}" type="datetimeFigureOut">
              <a:rPr lang="es-ES" smtClean="0"/>
              <a:t>01/04/2024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74901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A1A647D8-402A-4B12-9159-542455A48A9D}" type="datetimeFigureOut">
              <a:rPr lang="es-ES" smtClean="0"/>
              <a:t>01/04/2024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1609963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1A647D8-402A-4B12-9159-542455A48A9D}" type="datetimeFigureOut">
              <a:rPr lang="es-ES" smtClean="0"/>
              <a:t>01/04/2024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61509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1A647D8-402A-4B12-9159-542455A48A9D}" type="datetimeFigureOut">
              <a:rPr lang="es-ES" smtClean="0"/>
              <a:t>01/04/2024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150875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1A647D8-402A-4B12-9159-542455A48A9D}" type="datetimeFigureOut">
              <a:rPr lang="es-ES" smtClean="0"/>
              <a:t>01/04/2024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79508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1A647D8-402A-4B12-9159-542455A48A9D}" type="datetimeFigureOut">
              <a:rPr lang="es-ES" smtClean="0"/>
              <a:t>01/04/2024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147E2AB-0917-4ED5-A395-C7E1DB9E9DA0}" type="slidenum">
              <a:rPr lang="es-ES" smtClean="0"/>
              <a:t>‹Nº›</a:t>
            </a:fld>
            <a:endParaRPr lang="es-ES"/>
          </a:p>
        </p:txBody>
      </p:sp>
    </p:spTree>
    <p:extLst>
      <p:ext uri="{BB962C8B-B14F-4D97-AF65-F5344CB8AC3E}">
        <p14:creationId xmlns:p14="http://schemas.microsoft.com/office/powerpoint/2010/main" val="134384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647D8-402A-4B12-9159-542455A48A9D}" type="datetimeFigureOut">
              <a:rPr lang="es-ES" smtClean="0"/>
              <a:t>01/04/2024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7E2AB-0917-4ED5-A395-C7E1DB9E9DA0}" type="slidenum">
              <a:rPr lang="es-ES" smtClean="0"/>
              <a:t>‹Nº›</a:t>
            </a:fld>
            <a:endParaRPr lang="es-ES"/>
          </a:p>
        </p:txBody>
      </p:sp>
    </p:spTree>
    <p:extLst>
      <p:ext uri="{BB962C8B-B14F-4D97-AF65-F5344CB8AC3E}">
        <p14:creationId xmlns:p14="http://schemas.microsoft.com/office/powerpoint/2010/main" val="3845517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94339" y="638786"/>
            <a:ext cx="9144000" cy="671268"/>
          </a:xfrm>
        </p:spPr>
        <p:txBody>
          <a:bodyPr>
            <a:normAutofit/>
          </a:bodyPr>
          <a:lstStyle/>
          <a:p>
            <a:r>
              <a:rPr lang="es-ES" sz="3600" dirty="0" smtClean="0"/>
              <a:t>SATURNINO JAUNSARAN ZABALETA</a:t>
            </a:r>
            <a:endParaRPr lang="es-ES" sz="3600" dirty="0"/>
          </a:p>
        </p:txBody>
      </p:sp>
      <p:sp>
        <p:nvSpPr>
          <p:cNvPr id="3" name="Subtítulo 2"/>
          <p:cNvSpPr>
            <a:spLocks noGrp="1"/>
          </p:cNvSpPr>
          <p:nvPr>
            <p:ph type="subTitle" idx="1"/>
          </p:nvPr>
        </p:nvSpPr>
        <p:spPr>
          <a:xfrm>
            <a:off x="360485" y="1397977"/>
            <a:ext cx="10480430" cy="5178669"/>
          </a:xfrm>
        </p:spPr>
        <p:txBody>
          <a:bodyPr>
            <a:normAutofit/>
          </a:bodyPr>
          <a:lstStyle/>
          <a:p>
            <a:pPr algn="just"/>
            <a:r>
              <a:rPr lang="es-ES" sz="1600" b="1" dirty="0" smtClean="0"/>
              <a:t>Nombre Civil: </a:t>
            </a:r>
            <a:r>
              <a:rPr lang="es-ES" sz="1600" dirty="0" smtClean="0"/>
              <a:t>Saturnino</a:t>
            </a:r>
          </a:p>
          <a:p>
            <a:pPr algn="just"/>
            <a:r>
              <a:rPr lang="es-ES" sz="1600" b="1" dirty="0" smtClean="0"/>
              <a:t>Fecha Nacimiento: </a:t>
            </a:r>
            <a:r>
              <a:rPr lang="es-ES" sz="1600" dirty="0" smtClean="0"/>
              <a:t>24 de noviembre de 1912</a:t>
            </a:r>
          </a:p>
          <a:p>
            <a:pPr algn="just"/>
            <a:r>
              <a:rPr lang="es-ES" sz="1600" b="1" dirty="0" smtClean="0"/>
              <a:t>Lugar Nacimiento: </a:t>
            </a:r>
            <a:r>
              <a:rPr lang="es-ES" sz="1600" dirty="0" err="1" smtClean="0"/>
              <a:t>Irurrum</a:t>
            </a:r>
            <a:r>
              <a:rPr lang="es-ES" sz="1600" dirty="0" smtClean="0"/>
              <a:t> (Navarra)</a:t>
            </a:r>
          </a:p>
          <a:p>
            <a:pPr algn="just"/>
            <a:r>
              <a:rPr lang="es-ES" sz="1600" b="1" dirty="0" smtClean="0"/>
              <a:t>Sexo: </a:t>
            </a:r>
            <a:r>
              <a:rPr lang="es-ES" sz="1600" dirty="0" smtClean="0"/>
              <a:t>Varón</a:t>
            </a:r>
          </a:p>
          <a:p>
            <a:pPr algn="just"/>
            <a:r>
              <a:rPr lang="es-ES" sz="1600" b="1" dirty="0" smtClean="0"/>
              <a:t>Fecha Asesinato: </a:t>
            </a:r>
            <a:r>
              <a:rPr lang="es-ES" sz="1600" dirty="0" smtClean="0"/>
              <a:t>29  de julio de 1936</a:t>
            </a:r>
          </a:p>
          <a:p>
            <a:pPr algn="just"/>
            <a:r>
              <a:rPr lang="es-ES" sz="1600" b="1" dirty="0" smtClean="0"/>
              <a:t>Lugar Asesinato: </a:t>
            </a:r>
            <a:r>
              <a:rPr lang="es-ES" sz="1600" dirty="0" smtClean="0"/>
              <a:t>Casa de Campo – Madrid</a:t>
            </a:r>
          </a:p>
          <a:p>
            <a:pPr algn="just"/>
            <a:r>
              <a:rPr lang="es-ES" sz="1600" b="1" dirty="0" smtClean="0"/>
              <a:t>Orden Religiosa: </a:t>
            </a:r>
            <a:r>
              <a:rPr lang="es-ES" sz="1600" dirty="0" smtClean="0"/>
              <a:t>Religioso Profeso del Instituto de los Hermanos Maristas de las Escuelas (F.M.S.)</a:t>
            </a:r>
          </a:p>
          <a:p>
            <a:pPr algn="just"/>
            <a:r>
              <a:rPr lang="es-ES" sz="1600" b="1" dirty="0" smtClean="0"/>
              <a:t>Nombre Religioso: </a:t>
            </a:r>
            <a:r>
              <a:rPr lang="es-ES" sz="1600" dirty="0" smtClean="0"/>
              <a:t>Hermano Herminio Pascual</a:t>
            </a:r>
          </a:p>
          <a:p>
            <a:pPr algn="just"/>
            <a:r>
              <a:rPr lang="es-ES" sz="1600" b="1" dirty="0" smtClean="0"/>
              <a:t>Datos Biográficos Resumidos:</a:t>
            </a:r>
          </a:p>
          <a:p>
            <a:pPr algn="just"/>
            <a:r>
              <a:rPr lang="es-ES" sz="1600" dirty="0"/>
              <a:t>Se llamaban sus padres Pedro e Hilaria; él era ebanista </a:t>
            </a:r>
            <a:r>
              <a:rPr lang="es-ES" sz="1600" dirty="0" smtClean="0"/>
              <a:t>y ella </a:t>
            </a:r>
            <a:r>
              <a:rPr lang="es-ES" sz="1600" dirty="0"/>
              <a:t>hacía sus labores, los trabajos del hogar.</a:t>
            </a:r>
          </a:p>
          <a:p>
            <a:pPr algn="just"/>
            <a:r>
              <a:rPr lang="es-ES" sz="1600" dirty="0"/>
              <a:t>Este hermano de 24 años titubea en el seguimiento de su vocación </a:t>
            </a:r>
            <a:r>
              <a:rPr lang="es-ES" sz="1600" dirty="0" smtClean="0"/>
              <a:t>religiosa y </a:t>
            </a:r>
            <a:r>
              <a:rPr lang="es-ES" sz="1600" dirty="0"/>
              <a:t>los superiores tienen que cambiarlo todos los años de comunidad.</a:t>
            </a:r>
          </a:p>
          <a:p>
            <a:pPr algn="just"/>
            <a:r>
              <a:rPr lang="es-ES" sz="1600" dirty="0"/>
              <a:t>Asesorado y acompañado por el Hno. Felipe Neri, su entrega al Señor </a:t>
            </a:r>
            <a:r>
              <a:rPr lang="es-ES" sz="1600" dirty="0" smtClean="0"/>
              <a:t>se fortalece</a:t>
            </a:r>
            <a:r>
              <a:rPr lang="es-ES" sz="1600" dirty="0"/>
              <a:t>; y va a ser él, el más joven de la comunidad, quien también </a:t>
            </a:r>
            <a:r>
              <a:rPr lang="es-ES" sz="1600" dirty="0" smtClean="0"/>
              <a:t>dará ejemplo </a:t>
            </a:r>
            <a:r>
              <a:rPr lang="es-ES" sz="1600" dirty="0"/>
              <a:t>de </a:t>
            </a:r>
            <a:r>
              <a:rPr lang="es-ES" sz="1600" dirty="0" smtClean="0"/>
              <a:t>martirio. </a:t>
            </a:r>
          </a:p>
          <a:p>
            <a:pPr algn="just"/>
            <a:endParaRPr lang="es-ES" sz="1600" b="1" dirty="0" smtClean="0"/>
          </a:p>
          <a:p>
            <a:pPr algn="just"/>
            <a:endParaRPr lang="es-ES" sz="1600" b="1" dirty="0" smtClean="0"/>
          </a:p>
          <a:p>
            <a:pPr algn="just"/>
            <a:endParaRPr lang="es-ES" sz="16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90091" y="2023989"/>
            <a:ext cx="815340" cy="1280160"/>
          </a:xfrm>
          <a:prstGeom prst="rect">
            <a:avLst/>
          </a:prstGeom>
        </p:spPr>
      </p:pic>
    </p:spTree>
    <p:extLst>
      <p:ext uri="{BB962C8B-B14F-4D97-AF65-F5344CB8AC3E}">
        <p14:creationId xmlns:p14="http://schemas.microsoft.com/office/powerpoint/2010/main" val="413850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45356"/>
            <a:ext cx="9059008" cy="539383"/>
          </a:xfrm>
        </p:spPr>
        <p:txBody>
          <a:bodyPr>
            <a:normAutofit fontScale="90000"/>
          </a:bodyPr>
          <a:lstStyle/>
          <a:p>
            <a:r>
              <a:rPr lang="es-ES" sz="3600" dirty="0" smtClean="0"/>
              <a:t>SATURNINO JAUNSARAN ZABALETA</a:t>
            </a:r>
            <a:endParaRPr lang="es-ES" sz="3600" dirty="0"/>
          </a:p>
        </p:txBody>
      </p:sp>
      <p:sp>
        <p:nvSpPr>
          <p:cNvPr id="5" name="Subtítulo 4"/>
          <p:cNvSpPr>
            <a:spLocks noGrp="1"/>
          </p:cNvSpPr>
          <p:nvPr>
            <p:ph type="subTitle" idx="1"/>
          </p:nvPr>
        </p:nvSpPr>
        <p:spPr>
          <a:xfrm>
            <a:off x="395654" y="1055077"/>
            <a:ext cx="10401300" cy="5565531"/>
          </a:xfrm>
        </p:spPr>
        <p:txBody>
          <a:bodyPr>
            <a:normAutofit/>
          </a:bodyPr>
          <a:lstStyle/>
          <a:p>
            <a:pPr algn="just"/>
            <a:r>
              <a:rPr lang="es-ES" sz="1600" b="1" dirty="0" smtClean="0"/>
              <a:t>Datos Biográficos Extendidos:</a:t>
            </a:r>
          </a:p>
          <a:p>
            <a:pPr algn="just"/>
            <a:r>
              <a:rPr lang="es-ES" sz="1600" b="1" dirty="0" smtClean="0"/>
              <a:t>Martirio – Asesinato: </a:t>
            </a:r>
            <a:endParaRPr lang="es-ES" sz="1600" dirty="0" smtClean="0"/>
          </a:p>
          <a:p>
            <a:pPr algn="just"/>
            <a:r>
              <a:rPr lang="es-ES" sz="1600" dirty="0" smtClean="0"/>
              <a:t>Un señor que lo aloja en Chinchón encuentra para él un refugio seguro. Pero él prefiere quedarse con sus hermanos y compartir su suerte. Con ellos, el 29 de julio de 1936, será fusilado.</a:t>
            </a:r>
          </a:p>
          <a:p>
            <a:pPr algn="just"/>
            <a:r>
              <a:rPr lang="es-ES" sz="1600" dirty="0" smtClean="0"/>
              <a:t>En los primeros días de la revolución, ninguno de los milicianos se atreve a molestar a la pequeña comunidad. Es fácil medir el bien que hacen los Hermanos entre la población y el aprecio que ésta les tiene.</a:t>
            </a:r>
          </a:p>
          <a:p>
            <a:pPr algn="just"/>
            <a:r>
              <a:rPr lang="es-ES" sz="1600" dirty="0" smtClean="0"/>
              <a:t>Pero hacia medianoche del 21 de julio de 1936 llega un grupo de milicianos procedente de otra región. Sitian la escuela y algunos tratan de entrar por el tejado.</a:t>
            </a:r>
          </a:p>
          <a:p>
            <a:pPr algn="just"/>
            <a:r>
              <a:rPr lang="es-ES" sz="1600" dirty="0" smtClean="0"/>
              <a:t>El Hno. Feliciano se aloja en casa del notario del pueblo, pero el presidente del Comité revolucionario local también le ofreció hospitalidad. Los demás Hermanos se alojan en casa de Don Teódulo de la Peña Fernández, sobrino de los fundadores de la Escuela. Esta situación dura una semana.</a:t>
            </a:r>
          </a:p>
          <a:p>
            <a:pPr algn="just"/>
            <a:r>
              <a:rPr lang="es-ES" sz="1600" dirty="0" smtClean="0"/>
              <a:t>El 29 de julio, llegan unos treinta milicianos que exigen que el Comité local retire y seleccione a los Hermanos Maristas. Los llevan a la estación y los meten en un tren hasta Madrid. No pueden contar con ninguna residencia marista, pues en Madrid todas las comunidades ya están dispersadas y amenazadas. Piden alojamiento en casa de su bienhechora, Paula Aparicio.</a:t>
            </a:r>
          </a:p>
          <a:p>
            <a:pPr algn="just"/>
            <a:r>
              <a:rPr lang="es-ES" sz="1600" dirty="0" smtClean="0"/>
              <a:t>Por la tarde entran los milicianos y se los llevan. Parece que fueron fusilados en el acto, nadie supo más de ellos.</a:t>
            </a:r>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90091" y="2023989"/>
            <a:ext cx="815340" cy="1280160"/>
          </a:xfrm>
          <a:prstGeom prst="rect">
            <a:avLst/>
          </a:prstGeom>
        </p:spPr>
      </p:pic>
    </p:spTree>
    <p:extLst>
      <p:ext uri="{BB962C8B-B14F-4D97-AF65-F5344CB8AC3E}">
        <p14:creationId xmlns:p14="http://schemas.microsoft.com/office/powerpoint/2010/main" val="61066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46385" y="471733"/>
            <a:ext cx="8821615" cy="618514"/>
          </a:xfrm>
        </p:spPr>
        <p:txBody>
          <a:bodyPr>
            <a:normAutofit/>
          </a:bodyPr>
          <a:lstStyle/>
          <a:p>
            <a:r>
              <a:rPr lang="es-ES" sz="3600" dirty="0" smtClean="0"/>
              <a:t>SATURNINO JAUNSARAN ZABALETA</a:t>
            </a:r>
            <a:endParaRPr lang="es-ES" sz="3600" dirty="0"/>
          </a:p>
        </p:txBody>
      </p:sp>
      <p:sp>
        <p:nvSpPr>
          <p:cNvPr id="5" name="Subtítulo 4"/>
          <p:cNvSpPr>
            <a:spLocks noGrp="1"/>
          </p:cNvSpPr>
          <p:nvPr>
            <p:ph type="subTitle" idx="1"/>
          </p:nvPr>
        </p:nvSpPr>
        <p:spPr>
          <a:xfrm>
            <a:off x="105508" y="1028700"/>
            <a:ext cx="10665069" cy="5486400"/>
          </a:xfrm>
        </p:spPr>
        <p:txBody>
          <a:bodyPr>
            <a:normAutofit/>
          </a:bodyPr>
          <a:lstStyle/>
          <a:p>
            <a:pPr algn="just"/>
            <a:r>
              <a:rPr lang="es-ES" sz="1600" b="1" dirty="0"/>
              <a:t>¿En qué lugar reposan sus restos mortales?</a:t>
            </a:r>
          </a:p>
          <a:p>
            <a:pPr algn="just"/>
            <a:r>
              <a:rPr lang="es-ES" sz="1600" dirty="0"/>
              <a:t>Se desconoce</a:t>
            </a:r>
          </a:p>
          <a:p>
            <a:pPr algn="just"/>
            <a:r>
              <a:rPr lang="es-ES" sz="1600" b="1" dirty="0"/>
              <a:t>¿En qué fecha fue Beatificado?</a:t>
            </a:r>
          </a:p>
          <a:p>
            <a:pPr algn="just"/>
            <a:r>
              <a:rPr lang="es-ES" sz="1600" dirty="0"/>
              <a:t>El 13 de octubre de 2013, en Tarragona (España)</a:t>
            </a:r>
          </a:p>
          <a:p>
            <a:pPr algn="just"/>
            <a:r>
              <a:rPr lang="es-ES" sz="1600" b="1" dirty="0"/>
              <a:t>¿En qué fecha fue Canonizado?</a:t>
            </a:r>
          </a:p>
          <a:p>
            <a:pPr algn="just"/>
            <a:r>
              <a:rPr lang="es-ES" sz="1600" dirty="0"/>
              <a:t>Aún no está canonizado</a:t>
            </a:r>
          </a:p>
          <a:p>
            <a:pPr algn="just"/>
            <a:r>
              <a:rPr lang="es-ES" sz="1600" b="1" dirty="0"/>
              <a:t>Fiesta Canónica:</a:t>
            </a:r>
          </a:p>
          <a:p>
            <a:pPr algn="just"/>
            <a:r>
              <a:rPr lang="es-ES" sz="1600" dirty="0"/>
              <a:t>29 de julio</a:t>
            </a:r>
          </a:p>
          <a:p>
            <a:pPr algn="just"/>
            <a:r>
              <a:rPr lang="es-ES" sz="1600" dirty="0"/>
              <a:t>06 de noviembre, Festividad de los Mártires durante la Persecución Religiosa durante el siglo XX</a:t>
            </a:r>
          </a:p>
          <a:p>
            <a:pPr algn="just"/>
            <a:r>
              <a:rPr lang="es-ES" sz="1600" b="1" dirty="0"/>
              <a:t>Fuente:</a:t>
            </a:r>
          </a:p>
          <a:p>
            <a:pPr algn="l"/>
            <a:r>
              <a:rPr lang="es-ES" sz="1600" dirty="0"/>
              <a:t>F.M.S. Mensaje Marista Testigos de la FE – </a:t>
            </a:r>
            <a:r>
              <a:rPr lang="es-ES" sz="1600" dirty="0" err="1"/>
              <a:t>pdf</a:t>
            </a:r>
            <a:r>
              <a:rPr lang="es-ES" sz="1600" dirty="0"/>
              <a:t> Año XXVI – nº 43 Diciembre 2013</a:t>
            </a:r>
          </a:p>
          <a:p>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90091" y="2023989"/>
            <a:ext cx="815340" cy="1280160"/>
          </a:xfrm>
          <a:prstGeom prst="rect">
            <a:avLst/>
          </a:prstGeom>
        </p:spPr>
      </p:pic>
    </p:spTree>
    <p:extLst>
      <p:ext uri="{BB962C8B-B14F-4D97-AF65-F5344CB8AC3E}">
        <p14:creationId xmlns:p14="http://schemas.microsoft.com/office/powerpoint/2010/main" val="18736020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506</Words>
  <Application>Microsoft Office PowerPoint</Application>
  <PresentationFormat>Panorámica</PresentationFormat>
  <Paragraphs>35</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SATURNINO JAUNSARAN ZABALETA</vt:lpstr>
      <vt:lpstr>SATURNINO JAUNSARAN ZABALETA</vt:lpstr>
      <vt:lpstr>SATURNINO JAUNSARAN ZABALETA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SATURNINO JAUNSARAN ZABALETA</dc:title>
  <dc:creator>Usuario</dc:creator>
  <cp:lastModifiedBy>Usuario</cp:lastModifiedBy>
  <cp:revision>3</cp:revision>
  <dcterms:created xsi:type="dcterms:W3CDTF">2024-04-01T15:23:25Z</dcterms:created>
  <dcterms:modified xsi:type="dcterms:W3CDTF">2024-04-01T15:43:34Z</dcterms:modified>
</cp:coreProperties>
</file>