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25DE13B0-11F8-48E5-8D78-E71B260DB432}"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E05B729-835A-460F-A6D9-FFCB7D6FA041}"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5C0759F5-8118-4F23-93D7-DDB695004F33}"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7705F40F-7045-4071-985B-83195BEAF40E}"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CD69951-F90D-4D37-8728-B3CB0CA7FD2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031839A-2FB0-4F09-AFAF-3A79467238F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054AB10-B008-47AB-AEE6-4C7F50B62B53}"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627B1E0-D4AC-43E8-93C3-9D64578B2B68}"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9CE8921-E924-478C-9C4A-B994638CC121}"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565C62F-AAE2-4687-BE0F-00A6B70B501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DFCDF45-18FE-4369-91A0-3DA9F94B5375}"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A776E79-E8D6-4B4D-BAF7-A871BB25E88B}"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1A425906-425C-4B59-820B-9315116CAE35}"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61760" y="542160"/>
            <a:ext cx="9005760" cy="653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SEVERINO RUIZ BASCONES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63880" y="1195920"/>
            <a:ext cx="10576800" cy="55299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Severino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02 de noviembre de 1884</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Fuencaliente de Lucio (Burgos)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29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Casa de Campo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Hermano Profeso del Instituto de los Hermanos Maristas de las Escuelas (O.F.M.)</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Feliciano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Sus padres, Antonio y Marcela, educaron a Severino en los principios cristianos.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Tuvo cuatro hermanos más. Cuatro sobrinos suyos entrarán en el Instituto motivados por su ejemplo.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Barruelo, Toledo, Chinchón fueron sucesivamente testigos de sus desvelos como director. Las escuelas de Barruelo y Chinchón eran semejantes por la clase de niños que llegaban de pueblos sencillos y trabajadores del campo.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 Feliciano, director y superior, es un hombre maduro de 52 años en el momento de su martirio</a:t>
            </a:r>
            <a:r>
              <a:rPr b="0" lang="es-ES" sz="2400" spc="-1" strike="noStrike">
                <a:solidFill>
                  <a:srgbClr val="000000"/>
                </a:solidFill>
                <a:latin typeface="Calibri"/>
              </a:rPr>
              <a:t>.</a:t>
            </a:r>
            <a:endParaRPr b="0" lang="es-ES" sz="2400" spc="-1" strike="noStrike">
              <a:latin typeface="Arial"/>
            </a:endParaRPr>
          </a:p>
        </p:txBody>
      </p:sp>
      <p:pic>
        <p:nvPicPr>
          <p:cNvPr id="43" name="Imagen 3" descr=""/>
          <p:cNvPicPr/>
          <p:nvPr/>
        </p:nvPicPr>
        <p:blipFill>
          <a:blip r:embed="rId1"/>
          <a:stretch/>
        </p:blipFill>
        <p:spPr>
          <a:xfrm>
            <a:off x="9360000" y="1980000"/>
            <a:ext cx="950400" cy="1440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550800"/>
            <a:ext cx="914364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SEVERINO RUIZ BASCONES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98800" y="1336320"/>
            <a:ext cx="10699920" cy="5213520"/>
          </a:xfrm>
          <a:prstGeom prst="rect">
            <a:avLst/>
          </a:prstGeom>
          <a:noFill/>
          <a:ln w="0">
            <a:noFill/>
          </a:ln>
        </p:spPr>
        <p:txBody>
          <a:bodyPr anchor="t">
            <a:normAutofit/>
          </a:bodyPr>
          <a:p>
            <a:pPr algn="just">
              <a:lnSpc>
                <a:spcPct val="90000"/>
              </a:lnSpc>
              <a:spcBef>
                <a:spcPts val="1001"/>
              </a:spcBef>
              <a:buNone/>
              <a:tabLst>
                <a:tab algn="l" pos="0"/>
              </a:tabLst>
            </a:pPr>
            <a:r>
              <a:rPr b="0" lang="es-ES" sz="1700" spc="-1" strike="noStrike">
                <a:solidFill>
                  <a:srgbClr val="000000"/>
                </a:solidFill>
                <a:latin typeface="Calibri"/>
              </a:rPr>
              <a:t>Tiene una gran influencia sobre alumnos y padres, porque prefiere los consejos personalizados y predica con el ejemplo.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Bajo su dirección los niños de Chinchón cambian radicalmente y la población lo comenta elogiosamente.</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Padres de alumnos que no pisaban la iglesia desde el día de su boda acudían de nuevo para acompañar a sus hijos y para oír los cantos litúrgicos que dirigía el H. Director. Así supo ganarse el corazón de la gente.</a:t>
            </a:r>
            <a:endParaRPr b="0" lang="es-ES" sz="1700" spc="-1" strike="noStrike">
              <a:latin typeface="Arial"/>
            </a:endParaRPr>
          </a:p>
        </p:txBody>
      </p:sp>
      <p:pic>
        <p:nvPicPr>
          <p:cNvPr id="46" name="Imagen 5" descr=""/>
          <p:cNvPicPr/>
          <p:nvPr/>
        </p:nvPicPr>
        <p:blipFill>
          <a:blip r:embed="rId1"/>
          <a:stretch/>
        </p:blipFill>
        <p:spPr>
          <a:xfrm>
            <a:off x="9078120" y="3327120"/>
            <a:ext cx="1001880" cy="15181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447920" y="348480"/>
            <a:ext cx="9295920" cy="6973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SEVERINO RUIZ BASCONES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37240" y="1186920"/>
            <a:ext cx="10761480" cy="54684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los primeros días de la revolución, ninguno de los milicianos se atreve a molestar a la pequeña comunidad. Es fácil medir el bien que hacen los Hermanos entre la población y el aprecio que ésta les tiene.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Pero hacia medianoche del 21 de julio de 1936 llega un grupo de milicianos procedente de otra región. Sitian la escuela y algunos tratan de entrar por el tejado.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Hno. Feliciano se aloja en casa del notario del pueblo, pero el presidente del Comité revolucionario local también le ofreció hospitalidad. Los demás Hermanos se alojan en casa de Don Teódulo de la Peña Fernández, sobrino de los fundadores de la Escuela. Esta situación dura una semana.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29 de julio, llegan unos treinta milicianos que exigen que el Comité local retire y seleccione a los Hermanos Maristas. Los llevan a la estación y los meten en un tren hasta Madrid. No pueden contar con ninguna residencia marista, pues en Madrid todas las comunidades ya están dispersadas y amenazadas. Piden alojamiento en casa de su bienhechora, Paula Aparicio.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Por la tarde entran los milicianos y se los llevan. Parece que fueron fusilados en el acto, nadie supo más de ellos.</a:t>
            </a:r>
            <a:endParaRPr b="0" lang="es-ES" sz="1600" spc="-1" strike="noStrike">
              <a:latin typeface="Arial"/>
            </a:endParaRPr>
          </a:p>
        </p:txBody>
      </p:sp>
      <p:pic>
        <p:nvPicPr>
          <p:cNvPr id="49" name="Imagen 5" descr=""/>
          <p:cNvPicPr/>
          <p:nvPr/>
        </p:nvPicPr>
        <p:blipFill>
          <a:blip r:embed="rId1"/>
          <a:stretch/>
        </p:blipFill>
        <p:spPr>
          <a:xfrm>
            <a:off x="11166120" y="2405520"/>
            <a:ext cx="821880" cy="12452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17840" y="559800"/>
            <a:ext cx="9023400" cy="574200"/>
          </a:xfrm>
          <a:prstGeom prst="rect">
            <a:avLst/>
          </a:prstGeom>
          <a:noFill/>
          <a:ln w="0">
            <a:noFill/>
          </a:ln>
        </p:spPr>
        <p:txBody>
          <a:bodyPr anchor="b">
            <a:normAutofit fontScale="98000"/>
          </a:bodyPr>
          <a:p>
            <a:pPr algn="ctr">
              <a:lnSpc>
                <a:spcPct val="90000"/>
              </a:lnSpc>
              <a:buNone/>
            </a:pPr>
            <a:r>
              <a:rPr b="0" lang="es-ES" sz="3600" spc="-1" strike="noStrike">
                <a:solidFill>
                  <a:srgbClr val="000000"/>
                </a:solidFill>
                <a:latin typeface="Calibri Light"/>
              </a:rPr>
              <a:t>SEVERINO RUIZ BASCONES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75680" y="1028520"/>
            <a:ext cx="10620720" cy="55738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 (España)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29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F.M.S. Mensaje Marista Testigos de la FE – pdf Año XXVI – nº 43 Diciembre 2013</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1"/>
          <a:stretch/>
        </p:blipFill>
        <p:spPr>
          <a:xfrm>
            <a:off x="10080000" y="2056320"/>
            <a:ext cx="900000" cy="13636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50</TotalTime>
  <Application>LibreOffice/7.3.2.2$Windows_X86_64 LibreOffice_project/49f2b1bff42cfccbd8f788c8dc32c1c309559be0</Application>
  <AppVersion>15.0000</AppVersion>
  <Words>560</Words>
  <Paragraphs>38</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2024-04-01T14:07:02Z</dcterms:created>
  <dc:creator>Usuario</dc:creator>
  <dc:description/>
  <dc:language>es-ES</dc:language>
  <cp:lastModifiedBy/>
  <dcterms:modified xsi:type="dcterms:W3CDTF">2024-10-16T19:34:13Z</dcterms:modified>
  <cp:revision>6</cp:revision>
  <dc:subject/>
  <dc:title>SEVERINO RUIZ BASCONES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